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4" r:id="rId4"/>
    <p:sldId id="281" r:id="rId5"/>
    <p:sldId id="267" r:id="rId6"/>
    <p:sldId id="269" r:id="rId7"/>
    <p:sldId id="271" r:id="rId8"/>
    <p:sldId id="282" r:id="rId9"/>
    <p:sldId id="283" r:id="rId10"/>
    <p:sldId id="284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1B87B-EC19-4434-A239-67C28D3CC26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88E39-D0C4-4D02-A015-076381742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228601"/>
            <a:ext cx="7807680" cy="1143000"/>
          </a:xfrm>
        </p:spPr>
        <p:txBody>
          <a:bodyPr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4900" dirty="0" err="1" smtClean="0">
                <a:solidFill>
                  <a:srgbClr val="FF420E"/>
                </a:solidFill>
                <a:latin typeface="Times New Roman" pitchFamily="16" charset="0"/>
              </a:rPr>
              <a:t>Детский</a:t>
            </a:r>
            <a:r>
              <a:rPr lang="de-DE" sz="4900" dirty="0" smtClean="0">
                <a:solidFill>
                  <a:srgbClr val="FF420E"/>
                </a:solidFill>
                <a:latin typeface="Times New Roman" pitchFamily="16" charset="0"/>
              </a:rPr>
              <a:t> </a:t>
            </a:r>
            <a:r>
              <a:rPr lang="de-DE" sz="4900" dirty="0" err="1" smtClean="0">
                <a:solidFill>
                  <a:srgbClr val="FF420E"/>
                </a:solidFill>
                <a:latin typeface="Times New Roman" pitchFamily="16" charset="0"/>
              </a:rPr>
              <a:t>фитнес</a:t>
            </a:r>
            <a:endParaRPr lang="de-DE" sz="4900" dirty="0" smtClean="0">
              <a:solidFill>
                <a:srgbClr val="FF420E"/>
              </a:solidFill>
              <a:latin typeface="Times New Roman" pitchFamily="16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2514600" y="5562600"/>
            <a:ext cx="4505400" cy="702058"/>
          </a:xfrm>
        </p:spPr>
        <p:txBody>
          <a:bodyPr tIns="13715">
            <a:normAutofit/>
          </a:bodyPr>
          <a:lstStyle/>
          <a:p>
            <a:pPr marL="456487" indent="-391686">
              <a:lnSpc>
                <a:spcPct val="95000"/>
              </a:lnSpc>
              <a:buClr>
                <a:srgbClr val="99284C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de-DE" sz="2000" i="1" dirty="0" smtClean="0">
              <a:solidFill>
                <a:srgbClr val="0099FF"/>
              </a:solidFill>
              <a:latin typeface="Times New Roman" pitchFamily="16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3680"/>
            <a:ext cx="9144000" cy="5334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Классическая аэробика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это </a:t>
            </a:r>
            <a:r>
              <a:rPr lang="ru-RU" dirty="0"/>
              <a:t>система упражнений, включающая в себя танцевальные движения, шаги и гимнастику в танцевальном сопровождении.</a:t>
            </a:r>
          </a:p>
        </p:txBody>
      </p:sp>
      <p:pic>
        <p:nvPicPr>
          <p:cNvPr id="1026" name="Picture 2" descr="C:\Users\DS52\Desktop\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337212" cy="32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9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1" y="1957166"/>
            <a:ext cx="7837920" cy="2778051"/>
          </a:xfrm>
        </p:spPr>
        <p:txBody>
          <a:bodyPr tIns="30860"/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4900" dirty="0" err="1" smtClean="0">
                <a:latin typeface="Times New Roman" pitchFamily="16" charset="0"/>
              </a:rPr>
              <a:t>Спасибо</a:t>
            </a:r>
            <a:r>
              <a:rPr lang="de-DE" sz="4900" dirty="0" smtClean="0">
                <a:latin typeface="Times New Roman" pitchFamily="16" charset="0"/>
              </a:rPr>
              <a:t> </a:t>
            </a:r>
            <a:r>
              <a:rPr lang="de-DE" sz="4900" dirty="0" err="1" smtClean="0">
                <a:latin typeface="Times New Roman" pitchFamily="16" charset="0"/>
              </a:rPr>
              <a:t>за</a:t>
            </a:r>
            <a:r>
              <a:rPr lang="de-DE" sz="4900" dirty="0" smtClean="0">
                <a:latin typeface="Times New Roman" pitchFamily="16" charset="0"/>
              </a:rPr>
              <a:t> </a:t>
            </a:r>
            <a:r>
              <a:rPr lang="de-DE" sz="4900" dirty="0" err="1" smtClean="0">
                <a:latin typeface="Times New Roman" pitchFamily="16" charset="0"/>
              </a:rPr>
              <a:t>внимание</a:t>
            </a:r>
            <a:endParaRPr lang="de-DE" sz="4900" dirty="0" smtClean="0">
              <a:latin typeface="Times New Roman" pitchFamily="1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Актуальность: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70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Через движения ребенок познает мир, развиваются его психические процессы, воля, самостоятельность, дисциплинированность, коллективизм. Поэтому чем большим количеством разнообразных движений и действий овладеет ребенок, тем шире возможности для развития ощущения, восприятия и других психических процессов, полноценнее осуществляется его развитие.  </a:t>
            </a:r>
          </a:p>
          <a:p>
            <a:r>
              <a:rPr lang="ru-RU" sz="2400" dirty="0" smtClean="0"/>
              <a:t>Под влиянием движений улучшается деятельность сердечнососудистой, дыхательной и нервной систем, укрепляется опорно-двигательный аппарат, улучшается обмен веществ. Они повышают  устойчивость ребенка к заболеваниям, мобилизуют защитные силы организма.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635107"/>
            <a:ext cx="7807680" cy="1144920"/>
          </a:xfrm>
        </p:spPr>
        <p:txBody>
          <a:bodyPr tIns="16001"/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500" dirty="0" err="1" smtClean="0">
                <a:latin typeface="Times New Roman" pitchFamily="16" charset="0"/>
              </a:rPr>
              <a:t>Что</a:t>
            </a:r>
            <a:r>
              <a:rPr lang="de-DE" sz="2500" dirty="0" smtClean="0">
                <a:latin typeface="Times New Roman" pitchFamily="16" charset="0"/>
              </a:rPr>
              <a:t> </a:t>
            </a:r>
            <a:r>
              <a:rPr lang="de-DE" sz="2500" dirty="0" err="1" smtClean="0">
                <a:latin typeface="Times New Roman" pitchFamily="16" charset="0"/>
              </a:rPr>
              <a:t>такое</a:t>
            </a:r>
            <a:r>
              <a:rPr lang="de-DE" sz="2500" dirty="0" smtClean="0">
                <a:latin typeface="Times New Roman" pitchFamily="16" charset="0"/>
              </a:rPr>
              <a:t> </a:t>
            </a:r>
            <a:r>
              <a:rPr lang="de-DE" sz="2500" dirty="0" err="1" smtClean="0">
                <a:latin typeface="Times New Roman" pitchFamily="16" charset="0"/>
              </a:rPr>
              <a:t>детский</a:t>
            </a:r>
            <a:r>
              <a:rPr lang="de-DE" sz="2500" dirty="0" smtClean="0">
                <a:latin typeface="Times New Roman" pitchFamily="16" charset="0"/>
              </a:rPr>
              <a:t> </a:t>
            </a:r>
            <a:r>
              <a:rPr lang="de-DE" sz="2500" dirty="0" err="1" smtClean="0">
                <a:latin typeface="Times New Roman" pitchFamily="16" charset="0"/>
              </a:rPr>
              <a:t>фитнес</a:t>
            </a:r>
            <a:r>
              <a:rPr lang="de-DE" sz="2500" dirty="0" smtClean="0">
                <a:latin typeface="Times New Roman" pitchFamily="16" charset="0"/>
              </a:rPr>
              <a:t>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20" y="1578406"/>
            <a:ext cx="1771200" cy="2177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449440" y="1417109"/>
            <a:ext cx="6040800" cy="21760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8820" rIns="81639" bIns="40820"/>
          <a:lstStyle/>
          <a:p>
            <a:pPr algn="just"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de-DE" sz="900" dirty="0">
                <a:solidFill>
                  <a:srgbClr val="000000"/>
                </a:solidFill>
              </a:rPr>
              <a:t>–</a:t>
            </a:r>
            <a:r>
              <a:rPr lang="de-DE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это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физическое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развитие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детей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при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одновременном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развитии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их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умственных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CCCC"/>
                </a:solidFill>
                <a:latin typeface="Times New Roman" pitchFamily="16" charset="0"/>
              </a:rPr>
              <a:t>способностей</a:t>
            </a:r>
            <a:r>
              <a:rPr lang="de-DE" i="1" dirty="0">
                <a:solidFill>
                  <a:srgbClr val="00CCCC"/>
                </a:solidFill>
                <a:latin typeface="Times New Roman" pitchFamily="16" charset="0"/>
              </a:rPr>
              <a:t> . </a:t>
            </a:r>
          </a:p>
          <a:p>
            <a:pPr algn="just"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6" charset="0"/>
              </a:rPr>
              <a:t>–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это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развивающая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игровая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деятельность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,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которая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поможет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ребенку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гармонизировать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свои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отношения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с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окружающей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4700B8"/>
                </a:solidFill>
                <a:latin typeface="Times New Roman" pitchFamily="16" charset="0"/>
              </a:rPr>
              <a:t>действительностью</a:t>
            </a:r>
            <a:r>
              <a:rPr lang="de-DE" i="1" dirty="0">
                <a:solidFill>
                  <a:srgbClr val="4700B8"/>
                </a:solidFill>
                <a:latin typeface="Times New Roman" pitchFamily="16" charset="0"/>
              </a:rPr>
              <a:t>.</a:t>
            </a:r>
          </a:p>
          <a:p>
            <a:pPr algn="just"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de-DE" i="1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это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осмысленное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отношение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 к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собственному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телу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, к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его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состояниям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 и </a:t>
            </a:r>
            <a:r>
              <a:rPr lang="de-DE" i="1" dirty="0" err="1">
                <a:solidFill>
                  <a:srgbClr val="004586"/>
                </a:solidFill>
                <a:latin typeface="Times New Roman" pitchFamily="16" charset="0"/>
              </a:rPr>
              <a:t>возможностям</a:t>
            </a:r>
            <a:r>
              <a:rPr lang="de-DE" i="1" dirty="0">
                <a:solidFill>
                  <a:srgbClr val="004586"/>
                </a:solidFill>
                <a:latin typeface="Times New Roman" pitchFamily="16" charset="0"/>
              </a:rPr>
              <a:t>. 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89601" y="3755914"/>
            <a:ext cx="4572000" cy="269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9963" rIns="81639" bIns="40820"/>
          <a:lstStyle/>
          <a:p>
            <a:pPr algn="just"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500" dirty="0">
                <a:solidFill>
                  <a:srgbClr val="000000"/>
                </a:solidFill>
                <a:latin typeface="Times New Roman" pitchFamily="16" charset="0"/>
              </a:rPr>
              <a:t>– </a:t>
            </a:r>
            <a:r>
              <a:rPr lang="de-DE" i="1" dirty="0" err="1">
                <a:solidFill>
                  <a:srgbClr val="004A4A"/>
                </a:solidFill>
                <a:latin typeface="Times New Roman" pitchFamily="16" charset="0"/>
              </a:rPr>
              <a:t>это</a:t>
            </a:r>
            <a:r>
              <a:rPr lang="de-DE" i="1" dirty="0">
                <a:solidFill>
                  <a:srgbClr val="004A4A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A4A"/>
                </a:solidFill>
                <a:latin typeface="Times New Roman" pitchFamily="16" charset="0"/>
              </a:rPr>
              <a:t>то</a:t>
            </a:r>
            <a:r>
              <a:rPr lang="de-DE" i="1" dirty="0">
                <a:solidFill>
                  <a:srgbClr val="004A4A"/>
                </a:solidFill>
                <a:latin typeface="Times New Roman" pitchFamily="16" charset="0"/>
              </a:rPr>
              <a:t>, </a:t>
            </a:r>
            <a:r>
              <a:rPr lang="de-DE" i="1" dirty="0" err="1">
                <a:solidFill>
                  <a:srgbClr val="004A4A"/>
                </a:solidFill>
                <a:latin typeface="Times New Roman" pitchFamily="16" charset="0"/>
              </a:rPr>
              <a:t>что</a:t>
            </a:r>
            <a:r>
              <a:rPr lang="de-DE" i="1" dirty="0">
                <a:solidFill>
                  <a:srgbClr val="004A4A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A4A"/>
                </a:solidFill>
                <a:latin typeface="Times New Roman" pitchFamily="16" charset="0"/>
              </a:rPr>
              <a:t>обеспечивает</a:t>
            </a:r>
            <a:r>
              <a:rPr lang="de-DE" i="1" dirty="0">
                <a:solidFill>
                  <a:srgbClr val="004A4A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A4A"/>
                </a:solidFill>
                <a:latin typeface="Times New Roman" pitchFamily="16" charset="0"/>
              </a:rPr>
              <a:t>здоровье</a:t>
            </a:r>
            <a:r>
              <a:rPr lang="de-DE" i="1" dirty="0">
                <a:solidFill>
                  <a:srgbClr val="004A4A"/>
                </a:solidFill>
                <a:latin typeface="Times New Roman" pitchFamily="16" charset="0"/>
              </a:rPr>
              <a:t> и </a:t>
            </a:r>
            <a:r>
              <a:rPr lang="de-DE" i="1" dirty="0" err="1">
                <a:solidFill>
                  <a:srgbClr val="004A4A"/>
                </a:solidFill>
                <a:latin typeface="Times New Roman" pitchFamily="16" charset="0"/>
              </a:rPr>
              <a:t>доставляет</a:t>
            </a:r>
            <a:r>
              <a:rPr lang="de-DE" i="1" dirty="0">
                <a:solidFill>
                  <a:srgbClr val="004A4A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4A4A"/>
                </a:solidFill>
                <a:latin typeface="Times New Roman" pitchFamily="16" charset="0"/>
              </a:rPr>
              <a:t>радость</a:t>
            </a:r>
            <a:r>
              <a:rPr lang="de-DE" i="1" dirty="0">
                <a:solidFill>
                  <a:srgbClr val="004A4A"/>
                </a:solidFill>
                <a:latin typeface="Times New Roman" pitchFamily="16" charset="0"/>
              </a:rPr>
              <a:t>. </a:t>
            </a:r>
          </a:p>
          <a:p>
            <a:pPr algn="just"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i="1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это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грамотно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подобранная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спортивная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программа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с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учетом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возраста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ребенка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,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его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уровня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развития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и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физической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7E0021"/>
                </a:solidFill>
                <a:latin typeface="Times New Roman" pitchFamily="16" charset="0"/>
              </a:rPr>
              <a:t>подготовки</a:t>
            </a:r>
            <a:r>
              <a:rPr lang="de-DE" i="1" dirty="0">
                <a:solidFill>
                  <a:srgbClr val="7E0021"/>
                </a:solidFill>
                <a:latin typeface="Times New Roman" pitchFamily="16" charset="0"/>
              </a:rPr>
              <a:t>. </a:t>
            </a:r>
          </a:p>
          <a:p>
            <a:pPr algn="just"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i="1" dirty="0">
                <a:solidFill>
                  <a:srgbClr val="000000"/>
                </a:solidFill>
                <a:latin typeface="Times New Roman" pitchFamily="16" charset="0"/>
              </a:rPr>
              <a:t>–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это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еще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и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отличная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возможность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для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ребенка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выплеснуть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накопившуюся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энергию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,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весело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и с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пользой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проведя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время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с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другими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de-DE" i="1" dirty="0" err="1">
                <a:solidFill>
                  <a:srgbClr val="008080"/>
                </a:solidFill>
                <a:latin typeface="Times New Roman" pitchFamily="16" charset="0"/>
              </a:rPr>
              <a:t>детьми</a:t>
            </a:r>
            <a:r>
              <a:rPr lang="de-DE" i="1" dirty="0">
                <a:solidFill>
                  <a:srgbClr val="008080"/>
                </a:solidFill>
                <a:latin typeface="Times New Roman" pitchFamily="16" charset="0"/>
              </a:rPr>
              <a:t>. 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320" y="3755914"/>
            <a:ext cx="3101760" cy="2449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Детский фитнес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это система </a:t>
            </a:r>
            <a:r>
              <a:rPr lang="ru-RU" dirty="0" smtClean="0"/>
              <a:t>мероприятий, направленных </a:t>
            </a:r>
            <a:r>
              <a:rPr lang="ru-RU" dirty="0"/>
              <a:t>на поддержание и укрепление здоровья (оздоровление), нормальное физическое и психическое здоровье ребенка (соответствующее возрасту), его социальную адаптацию и интеграцию.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495799"/>
            <a:ext cx="3314937" cy="1975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16632"/>
            <a:ext cx="2981840" cy="1483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999" y="4343400"/>
            <a:ext cx="3630781" cy="21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16480" y="816566"/>
            <a:ext cx="742896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4535" rIns="81639" bIns="40820"/>
          <a:lstStyle/>
          <a:p>
            <a:pPr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200" b="1" i="1" dirty="0" err="1">
                <a:solidFill>
                  <a:srgbClr val="C5000B"/>
                </a:solidFill>
                <a:latin typeface="Times New Roman" pitchFamily="16" charset="0"/>
              </a:rPr>
              <a:t>Цель</a:t>
            </a:r>
            <a:r>
              <a:rPr lang="de-DE" sz="2200" b="1" i="1" dirty="0">
                <a:solidFill>
                  <a:srgbClr val="C5000B"/>
                </a:solidFill>
                <a:latin typeface="Times New Roman" pitchFamily="16" charset="0"/>
              </a:rPr>
              <a:t>:</a:t>
            </a:r>
            <a:r>
              <a:rPr lang="de-DE" sz="2000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укрепление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здоровья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и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разностороннее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физическое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развитие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детей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, а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также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привитие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интереса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к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физическим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занятиям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 в </a:t>
            </a:r>
            <a:r>
              <a:rPr lang="de-DE" sz="2000" i="1" dirty="0" err="1">
                <a:solidFill>
                  <a:srgbClr val="2323DC"/>
                </a:solidFill>
                <a:latin typeface="Times New Roman" pitchFamily="16" charset="0"/>
              </a:rPr>
              <a:t>целом</a:t>
            </a:r>
            <a:r>
              <a:rPr lang="de-DE" sz="2000" i="1" dirty="0">
                <a:solidFill>
                  <a:srgbClr val="2323DC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66880" y="1876518"/>
            <a:ext cx="7297920" cy="4259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4535" rIns="81639" bIns="40820"/>
          <a:lstStyle/>
          <a:p>
            <a:pPr algn="just">
              <a:lnSpc>
                <a:spcPct val="95000"/>
              </a:lnSpc>
              <a:spcBef>
                <a:spcPts val="828"/>
              </a:spcBef>
              <a:spcAft>
                <a:spcPts val="647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200" b="1" i="1" dirty="0" err="1">
                <a:solidFill>
                  <a:srgbClr val="C5000B"/>
                </a:solidFill>
                <a:latin typeface="Times New Roman" pitchFamily="16" charset="0"/>
              </a:rPr>
              <a:t>Задачи</a:t>
            </a:r>
            <a:r>
              <a:rPr lang="de-DE" sz="2200" b="1" i="1" dirty="0">
                <a:solidFill>
                  <a:srgbClr val="C5000B"/>
                </a:solidFill>
                <a:latin typeface="Times New Roman" pitchFamily="16" charset="0"/>
              </a:rPr>
              <a:t>:</a:t>
            </a:r>
          </a:p>
          <a:p>
            <a:pPr algn="just">
              <a:lnSpc>
                <a:spcPct val="95000"/>
              </a:lnSpc>
              <a:spcBef>
                <a:spcPts val="828"/>
              </a:spcBef>
              <a:spcAft>
                <a:spcPts val="64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формирование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осанки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и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свода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стопы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.</a:t>
            </a:r>
          </a:p>
          <a:p>
            <a:pPr algn="just">
              <a:lnSpc>
                <a:spcPct val="95000"/>
              </a:lnSpc>
              <a:spcBef>
                <a:spcPts val="828"/>
              </a:spcBef>
              <a:spcAft>
                <a:spcPts val="64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формирование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двигательных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умений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и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навыков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(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бег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метание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бросание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ловля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ползание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лазанье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)</a:t>
            </a:r>
          </a:p>
          <a:p>
            <a:pPr algn="just">
              <a:lnSpc>
                <a:spcPct val="95000"/>
              </a:lnSpc>
              <a:spcBef>
                <a:spcPts val="828"/>
              </a:spcBef>
              <a:spcAft>
                <a:spcPts val="64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развитие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физических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качеств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(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сила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ловкость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выносливость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быстрота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гибкость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).</a:t>
            </a:r>
          </a:p>
          <a:p>
            <a:pPr algn="just">
              <a:lnSpc>
                <a:spcPct val="95000"/>
              </a:lnSpc>
              <a:spcBef>
                <a:spcPts val="828"/>
              </a:spcBef>
              <a:spcAft>
                <a:spcPts val="64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развитие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двигательных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способностей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(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равновесие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координация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скоростно-силовые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способности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).</a:t>
            </a:r>
          </a:p>
          <a:p>
            <a:pPr algn="just">
              <a:lnSpc>
                <a:spcPct val="95000"/>
              </a:lnSpc>
              <a:spcBef>
                <a:spcPts val="828"/>
              </a:spcBef>
              <a:spcAft>
                <a:spcPts val="64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формирование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гармоничного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телосложения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.</a:t>
            </a:r>
          </a:p>
          <a:p>
            <a:pPr algn="just">
              <a:lnSpc>
                <a:spcPct val="95000"/>
              </a:lnSpc>
              <a:spcBef>
                <a:spcPts val="828"/>
              </a:spcBef>
              <a:spcAft>
                <a:spcPts val="64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повышение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общей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трудоспособности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,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формирование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потребности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к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физическим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занятиям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.</a:t>
            </a:r>
          </a:p>
          <a:p>
            <a:pPr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создание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благоприятного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эмоционального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 </a:t>
            </a:r>
            <a:r>
              <a:rPr lang="de-DE" sz="2000" dirty="0" err="1">
                <a:solidFill>
                  <a:srgbClr val="0047FF"/>
                </a:solidFill>
                <a:latin typeface="Times New Roman" pitchFamily="16" charset="0"/>
              </a:rPr>
              <a:t>фона</a:t>
            </a:r>
            <a:r>
              <a:rPr lang="de-DE" sz="2000" dirty="0">
                <a:solidFill>
                  <a:srgbClr val="0047FF"/>
                </a:solidFill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170487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smtClean="0"/>
              <a:t>   В последние годы спектр фитнес-технологий, используемых в работе с детьми в детском саду, значительно расширился и сейчас он включает в себя:</a:t>
            </a:r>
          </a:p>
          <a:p>
            <a:r>
              <a:rPr lang="ru-RU" smtClean="0"/>
              <a:t>- игровой стретчинг;</a:t>
            </a:r>
          </a:p>
          <a:p>
            <a:r>
              <a:rPr lang="ru-RU" smtClean="0"/>
              <a:t>- фитбол-гимнастика;</a:t>
            </a:r>
          </a:p>
          <a:p>
            <a:r>
              <a:rPr lang="ru-RU" smtClean="0"/>
              <a:t>- степ-аэробика;</a:t>
            </a:r>
          </a:p>
          <a:p>
            <a:r>
              <a:rPr lang="ru-RU" smtClean="0"/>
              <a:t>- классическая аэробика;</a:t>
            </a:r>
          </a:p>
          <a:p>
            <a:r>
              <a:rPr lang="ru-RU" smtClean="0"/>
              <a:t>- пилатес.</a:t>
            </a:r>
          </a:p>
          <a:p>
            <a:r>
              <a:rPr lang="ru-RU" smtClean="0"/>
              <a:t>- игровой самомассаж, массаж в парах </a:t>
            </a:r>
          </a:p>
          <a:p>
            <a:endParaRPr lang="ru-RU" smtClean="0"/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i="1" dirty="0"/>
              <a:t>Игровой стретчинг</a:t>
            </a:r>
            <a:r>
              <a:rPr lang="ru-RU" dirty="0"/>
              <a:t>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106203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 3" pitchFamily="18" charset="2"/>
              <a:buNone/>
            </a:pPr>
            <a:r>
              <a:rPr lang="ru-RU" smtClean="0"/>
              <a:t>Комплекс упражнений для растягивания определенных мышц, связок и сухожилий.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/>
              <a:t>Фитбол-гимнастика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23" y="1531706"/>
            <a:ext cx="356388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543" y="2162775"/>
            <a:ext cx="1479342" cy="3484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35" y="3962165"/>
            <a:ext cx="3563888" cy="2672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904997"/>
            <a:ext cx="3589806" cy="2692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525043"/>
            <a:ext cx="358980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0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Степ – </a:t>
            </a:r>
            <a:r>
              <a:rPr lang="ru-RU" b="1" i="1" dirty="0" smtClean="0"/>
              <a:t>аэробика</a:t>
            </a:r>
            <a:endParaRPr lang="ru-RU" sz="1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218776"/>
            <a:ext cx="3672408" cy="2582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04256"/>
            <a:ext cx="3672408" cy="2582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496" y="1404256"/>
            <a:ext cx="3672408" cy="261988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09496" y="4052327"/>
            <a:ext cx="4248472" cy="21904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/>
              <a:t>«Степ </a:t>
            </a:r>
            <a:r>
              <a:rPr lang="ru-RU" sz="2800" b="1" i="1" dirty="0"/>
              <a:t>– </a:t>
            </a:r>
            <a:r>
              <a:rPr lang="ru-RU" sz="2800" b="1" i="1" dirty="0" smtClean="0"/>
              <a:t>аэробика 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аэробика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применением специальных невысоких платформ 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степов»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1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407</Words>
  <Application>Microsoft Office PowerPoint</Application>
  <PresentationFormat>Экран (4:3)</PresentationFormat>
  <Paragraphs>37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Детский фитнес</vt:lpstr>
      <vt:lpstr> Актуальность: </vt:lpstr>
      <vt:lpstr>Что такое детский фитнес?</vt:lpstr>
      <vt:lpstr>Детский фитнес </vt:lpstr>
      <vt:lpstr>Слайд 5</vt:lpstr>
      <vt:lpstr>Слайд 6</vt:lpstr>
      <vt:lpstr>Игровой стретчинг </vt:lpstr>
      <vt:lpstr>Фитбол-гимнастика</vt:lpstr>
      <vt:lpstr>Степ – аэробика</vt:lpstr>
      <vt:lpstr>Классическая аэробика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фитнес</dc:title>
  <dc:creator>Администратор</dc:creator>
  <cp:lastModifiedBy>4</cp:lastModifiedBy>
  <cp:revision>6</cp:revision>
  <dcterms:created xsi:type="dcterms:W3CDTF">2015-03-30T19:02:01Z</dcterms:created>
  <dcterms:modified xsi:type="dcterms:W3CDTF">2015-03-31T09:59:05Z</dcterms:modified>
</cp:coreProperties>
</file>