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3" r:id="rId3"/>
    <p:sldId id="305" r:id="rId4"/>
    <p:sldId id="280" r:id="rId5"/>
    <p:sldId id="282" r:id="rId6"/>
    <p:sldId id="307" r:id="rId7"/>
    <p:sldId id="284" r:id="rId8"/>
    <p:sldId id="308" r:id="rId9"/>
    <p:sldId id="287" r:id="rId10"/>
    <p:sldId id="309" r:id="rId11"/>
    <p:sldId id="286" r:id="rId12"/>
    <p:sldId id="289" r:id="rId13"/>
    <p:sldId id="291" r:id="rId14"/>
    <p:sldId id="310" r:id="rId15"/>
    <p:sldId id="293" r:id="rId16"/>
    <p:sldId id="311" r:id="rId17"/>
    <p:sldId id="312" r:id="rId18"/>
    <p:sldId id="297" r:id="rId19"/>
    <p:sldId id="299" r:id="rId20"/>
    <p:sldId id="313" r:id="rId21"/>
    <p:sldId id="295" r:id="rId22"/>
    <p:sldId id="301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C138D-A5F9-41ED-898F-4E77720D14E8}" type="datetimeFigureOut">
              <a:rPr lang="ru-RU" smtClean="0"/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C28A7-0F44-4A92-B745-CA45A99FDA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.wikipedia.org/wiki/%D0%9A%D1%83%D0%BB%D0%B0%D1%87%D0%BD%D1%8B%D0%B5_%D0%B1%D0%BE%D0%B8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ru.wikipedia.org/wiki/%D0%92%D0%B5%D0%BB%D0%B8%D0%BA%D0%B8%D0%B9_%D0%BF%D0%BE%D1%81%D1%82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Новая папка\0025-057-Subbota-zolovkiny-posidel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703016"/>
            <a:ext cx="44291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дней Масленица звенит бубенцами, кричит гармошками, горит                    пестрыми красками                     нарядов. Масленичная </a:t>
            </a:r>
          </a:p>
          <a:p>
            <a:pPr algn="ctr"/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неделя буквально переполнена праздничными делами, традиционными играми, затеями и обрядами.                                                                               Сил, энергии, задора                      хватит на все!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Admin\Рабочий стол\Новая папка\kustodiev__maslenic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0066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Тут СРЕДА подходит - "ЛАКОМКОЙ" зовётся.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хозяюшка колдует у печи.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Кулебяки, сырники - всё им удаётся.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Пироги и блинчики - всё на стол мечи!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088" y="5445125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</a:rPr>
              <a:t>  </a:t>
            </a:r>
            <a:r>
              <a:rPr lang="ru-RU" sz="2400" b="1" i="1">
                <a:solidFill>
                  <a:srgbClr val="FF0000"/>
                </a:solidFill>
              </a:rPr>
              <a:t>Четверг</a:t>
            </a:r>
            <a:r>
              <a:rPr lang="ru-RU" sz="2400" b="1" i="1">
                <a:solidFill>
                  <a:schemeClr val="accent2"/>
                </a:solidFill>
              </a:rPr>
              <a:t> — разгул, самый веселый день. Возят чучело на колесе, катаются, песни поют, начи-нают колядовать.</a:t>
            </a:r>
            <a:r>
              <a:rPr lang="ru-RU"/>
              <a:t> </a:t>
            </a:r>
          </a:p>
        </p:txBody>
      </p:sp>
      <p:pic>
        <p:nvPicPr>
          <p:cNvPr id="11269" name="Picture 5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04813"/>
            <a:ext cx="6696075" cy="5021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9388" y="5081588"/>
            <a:ext cx="8964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. </a:t>
            </a:r>
            <a:r>
              <a:rPr lang="ru-RU" sz="2400" b="1" i="1">
                <a:solidFill>
                  <a:schemeClr val="accent2"/>
                </a:solidFill>
              </a:rPr>
              <a:t>С этого дня Масленица разворачивалась во всю ширь. Народ предавался всевозможным потехам: ледяные горы, балаганы, качели, катание на лошадях, карнавалы, </a:t>
            </a:r>
            <a:r>
              <a:rPr lang="ru-RU" sz="2400" b="1" i="1">
                <a:solidFill>
                  <a:schemeClr val="accent2"/>
                </a:solidFill>
                <a:hlinkClick r:id="rId2" tooltip="Кулачные бои"/>
              </a:rPr>
              <a:t>кулачные бои</a:t>
            </a:r>
            <a:r>
              <a:rPr lang="ru-RU" sz="2400" b="1" i="1">
                <a:solidFill>
                  <a:schemeClr val="accent2"/>
                </a:solidFill>
              </a:rPr>
              <a:t> , шумные пирушки.</a:t>
            </a:r>
          </a:p>
        </p:txBody>
      </p:sp>
      <p:pic>
        <p:nvPicPr>
          <p:cNvPr id="14341" name="Picture 5" descr="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49275"/>
            <a:ext cx="6408738" cy="4262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60350"/>
            <a:ext cx="7956550" cy="5967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Новая папка\486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274" y="0"/>
            <a:ext cx="550072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 ЧЕТВЕРГ - раздольный "РАЗГУЛЯЙ" приходит.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Ледяные крепости, снежные бои...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Тройки с бубенцами на поля выходят.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Парни ищут девушек - суженых своих.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0825" y="5661025"/>
            <a:ext cx="8642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</a:rPr>
              <a:t>  </a:t>
            </a:r>
            <a:r>
              <a:rPr lang="ru-RU" sz="2400" b="1" i="1" dirty="0">
                <a:solidFill>
                  <a:srgbClr val="FF0000"/>
                </a:solidFill>
              </a:rPr>
              <a:t>Пятница </a:t>
            </a:r>
            <a:r>
              <a:rPr lang="ru-RU" sz="2400" b="1" i="1" dirty="0">
                <a:solidFill>
                  <a:schemeClr val="accent2"/>
                </a:solidFill>
              </a:rPr>
              <a:t>— тёщины вечерки. </a:t>
            </a:r>
          </a:p>
        </p:txBody>
      </p:sp>
      <p:pic>
        <p:nvPicPr>
          <p:cNvPr id="12297" name="Picture 9" descr="масл4"/>
          <p:cNvPicPr>
            <a:picLocks noChangeAspect="1" noChangeArrowheads="1"/>
          </p:cNvPicPr>
          <p:nvPr/>
        </p:nvPicPr>
        <p:blipFill>
          <a:blip r:embed="rId2"/>
          <a:srcRect b="12192"/>
          <a:stretch>
            <a:fillRect/>
          </a:stretch>
        </p:blipFill>
        <p:spPr bwMode="auto">
          <a:xfrm>
            <a:off x="900113" y="333375"/>
            <a:ext cx="7561262" cy="4843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Новая папка\12601843U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407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40" y="0"/>
            <a:ext cx="500066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 настала - "ВЕЧЕРА у ТЁЩИ"...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Тёща приглашает зятя на блины!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с икрой и сёмгой, можно чуть попроще,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сметаной, мёдом, с маслом ели мы.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Новая папка\bbb1c0df33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3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64" y="0"/>
            <a:ext cx="514353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Близится СУББОТА - "ЗОЛОВКИ УГОЩЕНИЕ".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родня встречается, водит хоровод.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продолжается, общее веселье.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Славно провожает Зимушку народ!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23850" y="4652963"/>
            <a:ext cx="84439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</a:rPr>
              <a:t>      Последний день Масленицы - прощеное </a:t>
            </a:r>
            <a:r>
              <a:rPr lang="ru-RU" sz="2400" b="1" i="1" dirty="0" smtClean="0">
                <a:solidFill>
                  <a:srgbClr val="FF0000"/>
                </a:solidFill>
              </a:rPr>
              <a:t>воскресенье</a:t>
            </a:r>
            <a:r>
              <a:rPr lang="ru-RU" sz="2400" b="1" i="1" dirty="0" smtClean="0">
                <a:solidFill>
                  <a:schemeClr val="accent2"/>
                </a:solidFill>
              </a:rPr>
              <a:t> </a:t>
            </a:r>
            <a:r>
              <a:rPr lang="ru-RU" sz="2400" b="1" i="1" dirty="0">
                <a:solidFill>
                  <a:schemeClr val="accent2"/>
                </a:solidFill>
              </a:rPr>
              <a:t>или проводы. Заканчивается гулянье, на ледяных горках разводят костры, чтобы лед растопить, холод уничтожить</a:t>
            </a:r>
            <a:r>
              <a:rPr lang="ru-RU" sz="2400" b="1" i="1" dirty="0" smtClean="0">
                <a:solidFill>
                  <a:schemeClr val="accent2"/>
                </a:solidFill>
              </a:rPr>
              <a:t>.</a:t>
            </a:r>
            <a:endParaRPr lang="ru-RU" dirty="0"/>
          </a:p>
        </p:txBody>
      </p:sp>
      <p:pic>
        <p:nvPicPr>
          <p:cNvPr id="27654" name="Picture 6" descr="untitle44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0350"/>
            <a:ext cx="5832475" cy="437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79388" y="3816350"/>
            <a:ext cx="856932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</a:rPr>
              <a:t>   В последний день Масленицы сжигают соломенное чучело — символ зимы. Провожают зиму до следующего года. Все просят друг у друга прощения, освобождаясь от грехов перед </a:t>
            </a:r>
            <a:r>
              <a:rPr lang="ru-RU" sz="2400" b="1" i="1">
                <a:solidFill>
                  <a:schemeClr val="accent2"/>
                </a:solidFill>
                <a:hlinkClick r:id="rId2" tooltip="Великий пост"/>
              </a:rPr>
              <a:t>Великим постом</a:t>
            </a:r>
            <a:r>
              <a:rPr lang="ru-RU" sz="2400" b="1" i="1">
                <a:solidFill>
                  <a:schemeClr val="accent2"/>
                </a:solidFill>
              </a:rPr>
              <a:t>. Кланяются в ноги. А в ответ слышат знакомое: «Бог простит». Уходит Масленица, а вместе с ней и зима. Уходит под звук капели. Весна вступает в свои права.</a:t>
            </a:r>
          </a:p>
        </p:txBody>
      </p:sp>
      <p:pic>
        <p:nvPicPr>
          <p:cNvPr id="36869" name="Picture 5" descr="untiкуц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375"/>
            <a:ext cx="4249737" cy="2820988"/>
          </a:xfrm>
          <a:prstGeom prst="rect">
            <a:avLst/>
          </a:prstGeom>
          <a:noFill/>
        </p:spPr>
      </p:pic>
      <p:pic>
        <p:nvPicPr>
          <p:cNvPr id="36870" name="Picture 6" descr="untit55led"/>
          <p:cNvPicPr>
            <a:picLocks noChangeAspect="1" noChangeArrowheads="1"/>
          </p:cNvPicPr>
          <p:nvPr/>
        </p:nvPicPr>
        <p:blipFill>
          <a:blip r:embed="rId4"/>
          <a:srcRect b="1620"/>
          <a:stretch>
            <a:fillRect/>
          </a:stretch>
        </p:blipFill>
        <p:spPr bwMode="auto">
          <a:xfrm>
            <a:off x="395288" y="333375"/>
            <a:ext cx="4106862" cy="2762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Мультимедия\Изображения\Картинки\фон\golu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4286250" y="3929063"/>
            <a:ext cx="46434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Как на масленой неделе</a:t>
            </a:r>
          </a:p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Из трубы блины летели.</a:t>
            </a:r>
          </a:p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Ой, блиночки мои,</a:t>
            </a:r>
          </a:p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Блины масленые,</a:t>
            </a:r>
          </a:p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Ой, блины, блины, блины,</a:t>
            </a:r>
          </a:p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Разрумяненькие!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2000250" y="285750"/>
            <a:ext cx="571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Памятна Масленица блинами</a:t>
            </a:r>
          </a:p>
        </p:txBody>
      </p:sp>
      <p:pic>
        <p:nvPicPr>
          <p:cNvPr id="7175" name="Picture 7" descr="D:\Марина\праздники на руси\масленица\блины\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53853">
            <a:off x="971550" y="865188"/>
            <a:ext cx="4202113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Новая папка\0_29c9c_3f8fd679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184" y="0"/>
            <a:ext cx="4857816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 светлое быстро наступает.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Облегчают душу все в "ПРОЩЁНЫЙ ДЕНЬ".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Чучело соломенное - Зимушку - сжигают,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Нарядив в тулупчик, валенки, ремень...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untitle098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349500"/>
            <a:ext cx="6840537" cy="430053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79388" y="258763"/>
            <a:ext cx="3981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</a:rPr>
              <a:t>Ты прощай, прощай, прощай,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Наша Масленица!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Ты не в среду пришла и</a:t>
            </a:r>
          </a:p>
          <a:p>
            <a:r>
              <a:rPr lang="ru-RU" sz="2000" b="1" i="1">
                <a:solidFill>
                  <a:schemeClr val="accent2"/>
                </a:solidFill>
              </a:rPr>
              <a:t>                    не в пятницу.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Ты пришла в воскресенье,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Всю неделю веселье!</a:t>
            </a:r>
            <a:r>
              <a:rPr lang="ru-RU" sz="2400" b="1" i="1">
                <a:solidFill>
                  <a:schemeClr val="accent2"/>
                </a:solidFill>
              </a:rPr>
              <a:t/>
            </a:r>
            <a:br>
              <a:rPr lang="ru-RU" sz="2400" b="1" i="1">
                <a:solidFill>
                  <a:schemeClr val="accent2"/>
                </a:solidFill>
              </a:rPr>
            </a:br>
            <a:endParaRPr lang="ru-RU" sz="2400" b="1" i="1">
              <a:solidFill>
                <a:schemeClr val="accent2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865688" y="236538"/>
            <a:ext cx="35972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accent2"/>
                </a:solidFill>
              </a:rPr>
              <a:t>Всю неделю веселье!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Ты пришла с добром,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С сыром, маслом и яйцом!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Со блинами, с пирогами,</a:t>
            </a:r>
            <a:br>
              <a:rPr lang="ru-RU" sz="2000" b="1" i="1">
                <a:solidFill>
                  <a:schemeClr val="accent2"/>
                </a:solidFill>
              </a:rPr>
            </a:br>
            <a:r>
              <a:rPr lang="ru-RU" sz="2000" b="1" i="1">
                <a:solidFill>
                  <a:schemeClr val="accent2"/>
                </a:solidFill>
              </a:rPr>
              <a:t>Да с оладьями</a:t>
            </a:r>
            <a:r>
              <a:rPr lang="ru-RU" sz="2000"/>
              <a:t>!</a:t>
            </a:r>
            <a:r>
              <a:rPr 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63713" y="5805488"/>
            <a:ext cx="5037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Масленица, прощай!</a:t>
            </a:r>
            <a:br>
              <a:rPr lang="ru-RU" sz="2400" b="1" i="1">
                <a:solidFill>
                  <a:srgbClr val="FF0000"/>
                </a:solidFill>
              </a:rPr>
            </a:br>
            <a:r>
              <a:rPr lang="ru-RU" sz="2400" b="1" i="1">
                <a:solidFill>
                  <a:srgbClr val="FF0000"/>
                </a:solidFill>
              </a:rPr>
              <a:t>А на тот год опять приезжай</a:t>
            </a:r>
            <a:r>
              <a:rPr lang="ru-RU">
                <a:solidFill>
                  <a:srgbClr val="FF0000"/>
                </a:solidFill>
              </a:rPr>
              <a:t>!</a:t>
            </a:r>
            <a:r>
              <a:rPr lang="ru-RU"/>
              <a:t> </a:t>
            </a:r>
          </a:p>
        </p:txBody>
      </p:sp>
      <p:pic>
        <p:nvPicPr>
          <p:cNvPr id="31749" name="Picture 5" descr="untitle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60350"/>
            <a:ext cx="6840537" cy="5381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Мультимедия\Изображения\Картинки\фон\golu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5786438"/>
            <a:ext cx="8286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Вечером устраивали большой костёр и Масленицу сжигали. Начинался пост</a:t>
            </a:r>
          </a:p>
        </p:txBody>
      </p:sp>
      <p:pic>
        <p:nvPicPr>
          <p:cNvPr id="24580" name="Picture 4" descr="D:\Марина\праздники на руси\масленица\event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42875"/>
            <a:ext cx="371475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D:\Мультимедия\Изображения\Картинки\фон\golub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857500" y="4000500"/>
            <a:ext cx="46434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Румяный блин означал весеннее солнышко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1500" y="5287963"/>
            <a:ext cx="8429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3333FF"/>
                </a:solidFill>
                <a:latin typeface="Cooper" pitchFamily="34" charset="0"/>
              </a:rPr>
              <a:t>И в наше время на Масленицу пекут блины. Это старинный русский обычай – встречать весну</a:t>
            </a:r>
          </a:p>
        </p:txBody>
      </p:sp>
      <p:pic>
        <p:nvPicPr>
          <p:cNvPr id="23554" name="Picture 2" descr="D:\Марина\праздники на руси\масленица\блины\834768_689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214313"/>
            <a:ext cx="35655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D:\Марина\к презентациям\анимашки\анимация\звёзды\солнце копия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7208">
            <a:off x="5802313" y="587375"/>
            <a:ext cx="2687637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79388" y="5805488"/>
            <a:ext cx="8748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</a:rPr>
              <a:t>   Масленица бывает в конце февраля — начале марта. Ее празднуют в течение недели. </a:t>
            </a:r>
          </a:p>
        </p:txBody>
      </p:sp>
      <p:pic>
        <p:nvPicPr>
          <p:cNvPr id="6149" name="Picture 5" descr="800px-Maslenitsa_kustodie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620000" cy="553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288" y="4124325"/>
            <a:ext cx="8424862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</a:rPr>
              <a:t>    Масленица начинается в </a:t>
            </a:r>
            <a:r>
              <a:rPr lang="ru-RU" sz="2400" b="1" i="1">
                <a:solidFill>
                  <a:srgbClr val="FF0000"/>
                </a:solidFill>
              </a:rPr>
              <a:t>понедельник</a:t>
            </a:r>
            <a:r>
              <a:rPr lang="ru-RU" sz="2400" b="1" i="1">
                <a:solidFill>
                  <a:schemeClr val="accent2"/>
                </a:solidFill>
              </a:rPr>
              <a:t>, который называется -встреча. В этот день встречают Масленицу, наряжают куклу-чучело, строят снежные горы, балаганы. Те, кто побогаче, начинают печь блины. Первый блин отдают нищим на помин усопших.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  <p:pic>
        <p:nvPicPr>
          <p:cNvPr id="7173" name="Picture 5" descr="IMG_0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0350"/>
            <a:ext cx="5040312" cy="3779838"/>
          </a:xfrm>
          <a:prstGeom prst="rect">
            <a:avLst/>
          </a:prstGeom>
          <a:noFill/>
        </p:spPr>
      </p:pic>
      <p:pic>
        <p:nvPicPr>
          <p:cNvPr id="7175" name="Picture 7" descr="add72be69a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3100" y="188913"/>
            <a:ext cx="3390900" cy="3841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9fb5c1d69c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28638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Утро... ПОНЕДЕЛЬНИК... Наступает "ВСТРЕЧА".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Яркие салазки с горочек скользят.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Целый день веселье. Наступает вечер...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Накатавшись вволю, все блины едят.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5013325"/>
            <a:ext cx="8675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      Вторник</a:t>
            </a:r>
            <a:r>
              <a:rPr lang="ru-RU" sz="2400" b="1" i="1">
                <a:solidFill>
                  <a:schemeClr val="accent2"/>
                </a:solidFill>
              </a:rPr>
              <a:t> — заигрыши. С утра молодые люди приглашались кататься с гор, поесть блинов. Звали родных и знакомых: «У нас де горы готовы и блины испечены — просим жаловать».</a:t>
            </a:r>
          </a:p>
        </p:txBody>
      </p:sp>
      <p:pic>
        <p:nvPicPr>
          <p:cNvPr id="9221" name="Picture 5" descr="a1746bf319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4752975" cy="514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0_212b4_482915e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000660" cy="132343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"ЗАИГРЫШ" беспечный - ВТОРНИКА отрада.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гулять, резвиться вышли, как один!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и потехи, а за них - награда: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Сдобный и румяный масленичный блин!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39750" y="5453063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 dirty="0">
                <a:solidFill>
                  <a:schemeClr val="accent2"/>
                </a:solidFill>
              </a:rPr>
              <a:t>  </a:t>
            </a:r>
            <a:r>
              <a:rPr lang="ru-RU" sz="2400" b="1" i="1" dirty="0">
                <a:solidFill>
                  <a:srgbClr val="FF0000"/>
                </a:solidFill>
              </a:rPr>
              <a:t>Среда</a:t>
            </a:r>
            <a:r>
              <a:rPr lang="ru-RU" sz="2400" b="1" i="1" dirty="0">
                <a:solidFill>
                  <a:schemeClr val="accent2"/>
                </a:solidFill>
              </a:rPr>
              <a:t> — лакомки. В этот </a:t>
            </a:r>
            <a:r>
              <a:rPr lang="ru-RU" sz="2400" b="1" i="1" dirty="0" smtClean="0">
                <a:solidFill>
                  <a:schemeClr val="accent2"/>
                </a:solidFill>
              </a:rPr>
              <a:t>день приглашали в гости поесть блины.</a:t>
            </a:r>
            <a:endParaRPr lang="ru-RU" dirty="0"/>
          </a:p>
        </p:txBody>
      </p:sp>
      <p:pic>
        <p:nvPicPr>
          <p:cNvPr id="13317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60350"/>
            <a:ext cx="6769100" cy="50768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431</Words>
  <Application>Microsoft Office PowerPoint</Application>
  <PresentationFormat>Экран (4:3)</PresentationFormat>
  <Paragraphs>32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днс</cp:lastModifiedBy>
  <cp:revision>3</cp:revision>
  <dcterms:created xsi:type="dcterms:W3CDTF">2025-03-16T17:35:51Z</dcterms:created>
  <dcterms:modified xsi:type="dcterms:W3CDTF">2025-03-16T18:00:37Z</dcterms:modified>
</cp:coreProperties>
</file>