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6" r:id="rId4"/>
    <p:sldId id="275" r:id="rId5"/>
    <p:sldId id="259" r:id="rId6"/>
    <p:sldId id="268" r:id="rId7"/>
    <p:sldId id="261" r:id="rId8"/>
    <p:sldId id="262" r:id="rId9"/>
    <p:sldId id="265" r:id="rId10"/>
    <p:sldId id="264" r:id="rId11"/>
    <p:sldId id="267" r:id="rId12"/>
    <p:sldId id="263" r:id="rId13"/>
    <p:sldId id="272" r:id="rId14"/>
    <p:sldId id="269" r:id="rId15"/>
    <p:sldId id="273" r:id="rId16"/>
    <p:sldId id="26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>
        <p:scale>
          <a:sx n="76" d="100"/>
          <a:sy n="76" d="100"/>
        </p:scale>
        <p:origin x="-1206" y="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6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Н.г.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Высокий уровень</c:v>
                </c:pt>
                <c:pt idx="1">
                  <c:v>Средний уровень</c:v>
                </c:pt>
                <c:pt idx="2">
                  <c:v>Низкий уровень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</c:v>
                </c:pt>
                <c:pt idx="1">
                  <c:v>60</c:v>
                </c:pt>
                <c:pt idx="2">
                  <c:v>35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Высокий уровень</c:v>
                </c:pt>
                <c:pt idx="1">
                  <c:v>Средний уровень</c:v>
                </c:pt>
                <c:pt idx="2">
                  <c:v>Низкий уровень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Высокий уровень</c:v>
                </c:pt>
                <c:pt idx="1">
                  <c:v>Средний уровень</c:v>
                </c:pt>
                <c:pt idx="2">
                  <c:v>Низкий уровень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3181056"/>
        <c:axId val="33186176"/>
        <c:axId val="0"/>
      </c:bar3DChart>
      <c:catAx>
        <c:axId val="33181056"/>
        <c:scaling>
          <c:orientation val="minMax"/>
        </c:scaling>
        <c:delete val="0"/>
        <c:axPos val="b"/>
        <c:majorTickMark val="out"/>
        <c:minorTickMark val="none"/>
        <c:tickLblPos val="nextTo"/>
        <c:crossAx val="33186176"/>
        <c:crosses val="autoZero"/>
        <c:auto val="1"/>
        <c:lblAlgn val="ctr"/>
        <c:lblOffset val="100"/>
        <c:noMultiLvlLbl val="0"/>
      </c:catAx>
      <c:valAx>
        <c:axId val="331861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31810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Высокий уровень</c:v>
                </c:pt>
                <c:pt idx="1">
                  <c:v>Средний уровень</c:v>
                </c:pt>
                <c:pt idx="2">
                  <c:v>Низкий уровень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52</c:v>
                </c:pt>
                <c:pt idx="1">
                  <c:v>32</c:v>
                </c:pt>
                <c:pt idx="2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3957760"/>
        <c:axId val="33964032"/>
        <c:axId val="0"/>
      </c:bar3DChart>
      <c:catAx>
        <c:axId val="33957760"/>
        <c:scaling>
          <c:orientation val="minMax"/>
        </c:scaling>
        <c:delete val="0"/>
        <c:axPos val="b"/>
        <c:majorTickMark val="out"/>
        <c:minorTickMark val="none"/>
        <c:tickLblPos val="nextTo"/>
        <c:crossAx val="33964032"/>
        <c:crosses val="autoZero"/>
        <c:auto val="1"/>
        <c:lblAlgn val="ctr"/>
        <c:lblOffset val="100"/>
        <c:noMultiLvlLbl val="0"/>
      </c:catAx>
      <c:valAx>
        <c:axId val="339640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39577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ln>
          <a:solidFill>
            <a:schemeClr val="bg1"/>
          </a:solidFill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7.5939304461942261E-2"/>
          <c:y val="4.9960875984251966E-2"/>
          <c:w val="0.77321309055118115"/>
          <c:h val="0.712924704724409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Н.г.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Высокий уровень</c:v>
                </c:pt>
                <c:pt idx="1">
                  <c:v>Средний уровень</c:v>
                </c:pt>
                <c:pt idx="2">
                  <c:v>Низкий уровень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</c:v>
                </c:pt>
                <c:pt idx="1">
                  <c:v>52</c:v>
                </c:pt>
                <c:pt idx="2">
                  <c:v>37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К.г.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cat>
            <c:strRef>
              <c:f>Лист1!$A$2:$A$4</c:f>
              <c:strCache>
                <c:ptCount val="3"/>
                <c:pt idx="0">
                  <c:v>Высокий уровень</c:v>
                </c:pt>
                <c:pt idx="1">
                  <c:v>Средний уровень</c:v>
                </c:pt>
                <c:pt idx="2">
                  <c:v>Низкий уровень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52</c:v>
                </c:pt>
                <c:pt idx="1">
                  <c:v>32</c:v>
                </c:pt>
                <c:pt idx="2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5164928"/>
        <c:axId val="35166464"/>
        <c:axId val="0"/>
      </c:bar3DChart>
      <c:catAx>
        <c:axId val="35164928"/>
        <c:scaling>
          <c:orientation val="minMax"/>
        </c:scaling>
        <c:delete val="0"/>
        <c:axPos val="b"/>
        <c:majorTickMark val="out"/>
        <c:minorTickMark val="none"/>
        <c:tickLblPos val="nextTo"/>
        <c:crossAx val="35166464"/>
        <c:crosses val="autoZero"/>
        <c:auto val="1"/>
        <c:lblAlgn val="ctr"/>
        <c:lblOffset val="100"/>
        <c:noMultiLvlLbl val="0"/>
      </c:catAx>
      <c:valAx>
        <c:axId val="351664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516492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зелёный\Рисунок2.png"/>
          <p:cNvPicPr>
            <a:picLocks noChangeAspect="1" noChangeArrowheads="1"/>
          </p:cNvPicPr>
          <p:nvPr/>
        </p:nvPicPr>
        <p:blipFill>
          <a:blip r:embed="rId3" cstate="print"/>
          <a:srcRect l="1295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C:\Users\User\Desktop\театральнве\театральные маски\с зелёным веером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6810374" y="0"/>
            <a:ext cx="2333626" cy="238296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564904"/>
            <a:ext cx="7772400" cy="1470025"/>
          </a:xfrm>
          <a:solidFill>
            <a:srgbClr val="CCFFCC">
              <a:alpha val="52000"/>
            </a:srgbClr>
          </a:solidFill>
          <a:ln>
            <a:noFill/>
          </a:ln>
        </p:spPr>
        <p:txBody>
          <a:bodyPr>
            <a:normAutofit/>
          </a:bodyPr>
          <a:lstStyle>
            <a:lvl1pPr>
              <a:defRPr sz="66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4293096"/>
            <a:ext cx="6400800" cy="1752600"/>
          </a:xfrm>
          <a:solidFill>
            <a:srgbClr val="CCFFCC">
              <a:alpha val="52000"/>
            </a:srgbClr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chemeClr val="tx1"/>
                </a:solidFill>
                <a:latin typeface="Monotype Corsiva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2762D-7EB8-434D-869F-347721D0BB35}" type="datetimeFigureOut">
              <a:rPr lang="ru-RU" smtClean="0"/>
              <a:t>16.06.2016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88F1-8040-4179-B830-88D262BD590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зелёный\3233118.png"/>
          <p:cNvPicPr>
            <a:picLocks noChangeAspect="1" noChangeArrowheads="1"/>
          </p:cNvPicPr>
          <p:nvPr/>
        </p:nvPicPr>
        <p:blipFill>
          <a:blip r:embed="rId2" cstate="print"/>
          <a:srcRect l="11631" t="9219" r="12770" b="9482"/>
          <a:stretch>
            <a:fillRect/>
          </a:stretch>
        </p:blipFill>
        <p:spPr bwMode="auto">
          <a:xfrm>
            <a:off x="0" y="0"/>
            <a:ext cx="2880853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274637"/>
            <a:ext cx="4896544" cy="1225625"/>
          </a:xfrm>
          <a:solidFill>
            <a:srgbClr val="CCFFCC">
              <a:alpha val="55000"/>
            </a:srgbClr>
          </a:solidFill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  <a:solidFill>
            <a:srgbClr val="CCFFCC">
              <a:alpha val="55000"/>
            </a:srgbClr>
          </a:solidFill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2762D-7EB8-434D-869F-347721D0BB35}" type="datetimeFigureOut">
              <a:rPr lang="ru-RU" smtClean="0"/>
              <a:t>16.06.2016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88F1-8040-4179-B830-88D262BD5901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Picture 4" descr="C:\Users\User\Desktop\театральнве\театральные маски\с зелёным веером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7548922" y="0"/>
            <a:ext cx="1595078" cy="16288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зелёный\Рисунок2.png"/>
          <p:cNvPicPr>
            <a:picLocks noChangeAspect="1" noChangeArrowheads="1"/>
          </p:cNvPicPr>
          <p:nvPr/>
        </p:nvPicPr>
        <p:blipFill>
          <a:blip r:embed="rId2" cstate="print"/>
          <a:srcRect l="26370" t="695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2492896"/>
            <a:ext cx="637098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627784" y="4293096"/>
            <a:ext cx="5938937" cy="1500187"/>
          </a:xfrm>
        </p:spPr>
        <p:txBody>
          <a:bodyPr anchor="b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2762D-7EB8-434D-869F-347721D0BB35}" type="datetimeFigureOut">
              <a:rPr lang="ru-RU" smtClean="0"/>
              <a:t>16.06.2016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88F1-8040-4179-B830-88D262BD5901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Picture 4" descr="C:\Users\User\Desktop\театральнве\театральные маски\с зелёным веером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7548922" y="332656"/>
            <a:ext cx="1595078" cy="16288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зелёный\3233118.png"/>
          <p:cNvPicPr>
            <a:picLocks noChangeAspect="1" noChangeArrowheads="1"/>
          </p:cNvPicPr>
          <p:nvPr/>
        </p:nvPicPr>
        <p:blipFill>
          <a:blip r:embed="rId2" cstate="print"/>
          <a:srcRect l="20121" t="12309" r="12770" b="9482"/>
          <a:stretch>
            <a:fillRect/>
          </a:stretch>
        </p:blipFill>
        <p:spPr bwMode="auto">
          <a:xfrm>
            <a:off x="0" y="0"/>
            <a:ext cx="2557325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274638"/>
            <a:ext cx="5328592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solidFill>
            <a:srgbClr val="CCFFCC">
              <a:alpha val="44000"/>
            </a:srgbClr>
          </a:solidFill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solidFill>
            <a:srgbClr val="CCFFCC">
              <a:alpha val="44000"/>
            </a:srgbClr>
          </a:solidFill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2762D-7EB8-434D-869F-347721D0BB35}" type="datetimeFigureOut">
              <a:rPr lang="ru-RU" smtClean="0"/>
              <a:t>16.06.2016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88F1-8040-4179-B830-88D262BD5901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Picture 4" descr="C:\Users\User\Desktop\театральнве\театральные маски\с зелёным веером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7548922" y="0"/>
            <a:ext cx="1595078" cy="16288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User\Desktop\зелёный\3233118.png"/>
          <p:cNvPicPr>
            <a:picLocks noChangeAspect="1" noChangeArrowheads="1"/>
          </p:cNvPicPr>
          <p:nvPr/>
        </p:nvPicPr>
        <p:blipFill>
          <a:blip r:embed="rId2" cstate="print"/>
          <a:srcRect l="20121" t="12309" r="12770" b="9482"/>
          <a:stretch>
            <a:fillRect/>
          </a:stretch>
        </p:blipFill>
        <p:spPr bwMode="auto">
          <a:xfrm flipH="1">
            <a:off x="6553261" y="0"/>
            <a:ext cx="259073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2762D-7EB8-434D-869F-347721D0BB35}" type="datetimeFigureOut">
              <a:rPr lang="ru-RU" smtClean="0"/>
              <a:t>16.06.2016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88F1-8040-4179-B830-88D262BD5901}" type="slidenum">
              <a:rPr lang="ru-RU" smtClean="0"/>
              <a:t>‹#›</a:t>
            </a:fld>
            <a:endParaRPr lang="ru-RU"/>
          </a:p>
        </p:txBody>
      </p:sp>
      <p:pic>
        <p:nvPicPr>
          <p:cNvPr id="11" name="Picture 4" descr="C:\Users\User\Desktop\театральнве\театральные маски\с зелёным веером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7548922" y="0"/>
            <a:ext cx="1595078" cy="16288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зелёный\Рисунок2.png"/>
          <p:cNvPicPr>
            <a:picLocks noChangeAspect="1" noChangeArrowheads="1"/>
          </p:cNvPicPr>
          <p:nvPr/>
        </p:nvPicPr>
        <p:blipFill>
          <a:blip r:embed="rId2" cstate="print"/>
          <a:srcRect l="26370" t="695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53752"/>
            <a:ext cx="6321896" cy="1143000"/>
          </a:xfrm>
          <a:noFill/>
        </p:spPr>
        <p:txBody>
          <a:bodyPr/>
          <a:lstStyle>
            <a:lvl1pPr>
              <a:defRPr b="0">
                <a:solidFill>
                  <a:srgbClr val="E1FFE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2762D-7EB8-434D-869F-347721D0BB35}" type="datetimeFigureOut">
              <a:rPr lang="ru-RU" smtClean="0"/>
              <a:t>16.06.2016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88F1-8040-4179-B830-88D262BD5901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4" descr="C:\Users\User\Desktop\театральнве\театральные маски\с зелёным веером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7548922" y="0"/>
            <a:ext cx="1595078" cy="16288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зелёный\Рисунок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2762D-7EB8-434D-869F-347721D0BB35}" type="datetimeFigureOut">
              <a:rPr lang="ru-RU" smtClean="0"/>
              <a:t>16.06.2016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088F1-8040-4179-B830-88D262BD5901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Picture 4" descr="C:\Users\User\Desktop\театральнве\театральные маски\с зелёным веером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7548922" y="0"/>
            <a:ext cx="1595078" cy="16288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C2762D-7EB8-434D-869F-347721D0BB35}" type="datetimeFigureOut">
              <a:rPr lang="ru-RU" smtClean="0"/>
              <a:t>16.06.2016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088F1-8040-4179-B830-88D262BD590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Monotype Corsiva" pitchFamily="66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Monotype Corsiva" pitchFamily="66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Monotype Corsiva" pitchFamily="66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Monotype Corsiva" pitchFamily="66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Monotype Corsiva" pitchFamily="66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Monotype Corsiva" pitchFamily="66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&#1057;&#1077;&#1084;&#1080;&#1085;&#1072;&#1088;%20&#8211;%20&#1087;&#1088;&#1072;&#1082;&#1090;&#1080;&#1082;&#1091;&#1084;%20&#1076;&#1083;&#1103;%20&#1088;&#1086;&#1076;&#1080;&#1090;&#1077;&#1083;&#1077;&#1081;%202015.docx" TargetMode="External"/><Relationship Id="rId2" Type="http://schemas.openxmlformats.org/officeDocument/2006/relationships/hyperlink" Target="&#1090;&#1077;&#1072;&#1090;&#1088;.&#1076;&#1077;&#1103;&#1090;.%20&#1085;&#1072;&#1075;&#1083;.%20&#1072;&#1075;&#1080;&#1090;..docx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&#1058;&#1077;&#1072;&#1090;&#1088;%20&#1089;&#1074;&#1086;&#1080;&#1084;&#1080;%20&#1088;&#1091;&#1082;&#1072;&#1084;&#1080;.pptx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&#1042;&#1080;&#1076;&#1099;%20&#1090;&#1077;&#1072;&#1090;&#1088;&#1086;&#1074;.pptx" TargetMode="External"/><Relationship Id="rId3" Type="http://schemas.openxmlformats.org/officeDocument/2006/relationships/hyperlink" Target="&#1050;&#1072;&#1088;&#1090;&#1086;&#1090;&#1077;&#1082;&#1072;%20&#1056;&#1040;&#1047;&#1042;&#1048;&#1058;&#1048;&#1045;%20&#1056;&#1045;&#1063;&#1045;&#1042;&#1054;&#1043;&#1054;%20&#1044;&#1067;&#1061;&#1040;&#1053;&#1048;&#1071;.docx" TargetMode="External"/><Relationship Id="rId7" Type="http://schemas.openxmlformats.org/officeDocument/2006/relationships/hyperlink" Target="&#1041;&#1077;&#1089;&#1077;&#1076;&#1072;%20&#1087;&#1088;&#1086;&#1092;&#1077;&#1089;&#1089;&#1080;&#1080;%20&#1090;&#1077;&#1072;&#1090;&#1088;&#1072;.docx" TargetMode="External"/><Relationship Id="rId2" Type="http://schemas.openxmlformats.org/officeDocument/2006/relationships/hyperlink" Target="&#1050;&#1040;&#1056;&#1058;&#1054;&#1058;&#1045;&#1050;&#1040;%20&#1056;&#1045;&#1063;&#1045;&#1042;&#1067;&#1061;%20&#1080;&#1075;&#1088;%20&#1076;.&#1080;..doc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&#1041;&#1077;&#1089;&#1077;&#1076;&#1072;%20&#1086;%20&#1090;&#1077;&#1072;&#1090;&#1088;&#1077;.docx" TargetMode="External"/><Relationship Id="rId5" Type="http://schemas.openxmlformats.org/officeDocument/2006/relationships/hyperlink" Target="&#1050;&#1072;&#1088;&#1090;&#1086;&#1090;&#1077;&#1082;&#1072;%20&#1095;&#1080;&#1089;&#1090;&#1086;&#1075;&#1086;&#1074;&#1086;&#1088;&#1086;&#1082;.docx" TargetMode="External"/><Relationship Id="rId10" Type="http://schemas.openxmlformats.org/officeDocument/2006/relationships/image" Target="../media/image13.jpeg"/><Relationship Id="rId4" Type="http://schemas.openxmlformats.org/officeDocument/2006/relationships/hyperlink" Target="&#1050;&#1072;&#1088;&#1090;&#1086;&#1090;&#1077;&#1082;&#1072;.docx" TargetMode="External"/><Relationship Id="rId9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656" y="2348880"/>
            <a:ext cx="6980312" cy="2520280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chemeClr val="tx1"/>
                </a:solidFill>
              </a:rPr>
              <a:t>Роль театрализованной  деятельности </a:t>
            </a:r>
            <a:r>
              <a:rPr lang="ru-RU" sz="4000" dirty="0">
                <a:solidFill>
                  <a:schemeClr val="tx1"/>
                </a:solidFill>
              </a:rPr>
              <a:t>в</a:t>
            </a:r>
            <a:r>
              <a:rPr lang="ru-RU" sz="4000" dirty="0" smtClean="0">
                <a:solidFill>
                  <a:schemeClr val="tx1"/>
                </a:solidFill>
              </a:rPr>
              <a:t> развитии речи детей старшего дошкольного возраста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5085184"/>
            <a:ext cx="6400800" cy="1224136"/>
          </a:xfrm>
        </p:spPr>
        <p:txBody>
          <a:bodyPr>
            <a:normAutofit fontScale="55000" lnSpcReduction="20000"/>
          </a:bodyPr>
          <a:lstStyle/>
          <a:p>
            <a:r>
              <a:rPr lang="ru-RU" sz="3200" dirty="0" smtClean="0"/>
              <a:t>Подготовила воспитатель </a:t>
            </a:r>
          </a:p>
          <a:p>
            <a:r>
              <a:rPr lang="ru-RU" sz="3200" dirty="0" smtClean="0"/>
              <a:t>Гагарина Ирина Владимировна</a:t>
            </a:r>
          </a:p>
          <a:p>
            <a:r>
              <a:rPr lang="ru-RU" sz="3200" dirty="0"/>
              <a:t>г</a:t>
            </a:r>
            <a:r>
              <a:rPr lang="ru-RU" sz="3200" dirty="0" smtClean="0"/>
              <a:t>. Любим</a:t>
            </a:r>
          </a:p>
          <a:p>
            <a:r>
              <a:rPr lang="ru-RU" sz="3200" dirty="0" smtClean="0"/>
              <a:t>2016 год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404664"/>
            <a:ext cx="5328592" cy="792088"/>
          </a:xfrm>
        </p:spPr>
        <p:txBody>
          <a:bodyPr>
            <a:noAutofit/>
          </a:bodyPr>
          <a:lstStyle/>
          <a:p>
            <a:r>
              <a:rPr lang="ru-RU" sz="2800" dirty="0"/>
              <a:t>Театрализованное представление «Муха-Цокотуха»</a:t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5" name="Рисунок 4" descr="C:\Users\Пользователь\Desktop\Самообразование 2015-2016 год\Муха 23.03.2016\IMG_116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3466465" cy="2601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Пользователь\Desktop\Самообразование 2015-2016 год\Муха 23.03.2016\IMG_113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111291"/>
            <a:ext cx="3084195" cy="231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Пользователь\Desktop\Самообразование 2015-2016 год\Муха 23.03.2016\IMG_119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175" y="3789040"/>
            <a:ext cx="3419475" cy="256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Пользователь\Desktop\Самообразование 2015-2016 год\Муха 23.03.2016\IMG_118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17032"/>
            <a:ext cx="3408680" cy="25577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67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31024" cy="1143000"/>
          </a:xfrm>
        </p:spPr>
        <p:txBody>
          <a:bodyPr/>
          <a:lstStyle/>
          <a:p>
            <a:r>
              <a:rPr lang="ru-RU" dirty="0" smtClean="0"/>
              <a:t>Работа с родителями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412776"/>
            <a:ext cx="7643192" cy="4713387"/>
          </a:xfrm>
        </p:spPr>
        <p:txBody>
          <a:bodyPr/>
          <a:lstStyle/>
          <a:p>
            <a:r>
              <a:rPr lang="ru-RU" dirty="0" smtClean="0"/>
              <a:t>Анкетирование</a:t>
            </a:r>
          </a:p>
          <a:p>
            <a:r>
              <a:rPr lang="ru-RU" dirty="0" smtClean="0">
                <a:hlinkClick r:id="rId2" action="ppaction://hlinkfile"/>
              </a:rPr>
              <a:t>Наглядная агитация «Театрализованная деятельность в детском саду»</a:t>
            </a:r>
            <a:endParaRPr lang="ru-RU" dirty="0" smtClean="0"/>
          </a:p>
          <a:p>
            <a:r>
              <a:rPr lang="ru-RU" dirty="0" smtClean="0">
                <a:hlinkClick r:id="rId3" action="ppaction://hlinkfile"/>
              </a:rPr>
              <a:t>Семинар-практикум «Мастерим для театра»</a:t>
            </a:r>
            <a:endParaRPr lang="ru-RU" dirty="0" smtClean="0"/>
          </a:p>
          <a:p>
            <a:r>
              <a:rPr lang="ru-RU" dirty="0" smtClean="0">
                <a:hlinkClick r:id="rId4" action="ppaction://hlinkpres?slideindex=1&amp;slidetitle="/>
              </a:rPr>
              <a:t>Конкурс «Театр своими руками»</a:t>
            </a:r>
            <a:endParaRPr lang="ru-RU" dirty="0" smtClean="0"/>
          </a:p>
          <a:p>
            <a:r>
              <a:rPr lang="ru-RU" dirty="0" smtClean="0"/>
              <a:t>Театрализованное представление «Развеселый Колобок»</a:t>
            </a:r>
          </a:p>
          <a:p>
            <a:r>
              <a:rPr lang="ru-RU" dirty="0"/>
              <a:t>Театрализованное </a:t>
            </a:r>
            <a:r>
              <a:rPr lang="ru-RU" dirty="0" smtClean="0"/>
              <a:t>представление «Муха-Цокотуха»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397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74638"/>
            <a:ext cx="5760640" cy="142617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III</a:t>
            </a:r>
            <a:r>
              <a:rPr lang="ru-RU" dirty="0" smtClean="0"/>
              <a:t> этап</a:t>
            </a:r>
            <a:br>
              <a:rPr lang="ru-RU" dirty="0" smtClean="0"/>
            </a:br>
            <a:r>
              <a:rPr lang="ru-RU" dirty="0" smtClean="0"/>
              <a:t>Заключительный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9552" y="1916832"/>
            <a:ext cx="7427168" cy="4569371"/>
          </a:xfrm>
        </p:spPr>
        <p:txBody>
          <a:bodyPr/>
          <a:lstStyle/>
          <a:p>
            <a:r>
              <a:rPr lang="ru-RU" sz="3600" dirty="0" smtClean="0">
                <a:hlinkClick r:id="rId2" action="ppaction://hlinksldjump"/>
              </a:rPr>
              <a:t>Обследование речи в конце года</a:t>
            </a:r>
            <a:endParaRPr lang="ru-RU" sz="3600" dirty="0" smtClean="0"/>
          </a:p>
          <a:p>
            <a:r>
              <a:rPr lang="ru-RU" sz="3600" dirty="0" smtClean="0"/>
              <a:t>Анкетирование родителей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054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3508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cs typeface="Times New Roman" pitchFamily="18" charset="0"/>
              </a:rPr>
              <a:t>Результаты диагностики </a:t>
            </a:r>
            <a:br>
              <a:rPr lang="ru-RU" dirty="0">
                <a:cs typeface="Times New Roman" pitchFamily="18" charset="0"/>
              </a:rPr>
            </a:br>
            <a:r>
              <a:rPr lang="ru-RU" dirty="0">
                <a:cs typeface="Times New Roman" pitchFamily="18" charset="0"/>
              </a:rPr>
              <a:t>в конце учебного 2016 года</a:t>
            </a:r>
            <a:endParaRPr lang="ru-RU" dirty="0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2349088005"/>
              </p:ext>
            </p:extLst>
          </p:nvPr>
        </p:nvGraphicFramePr>
        <p:xfrm>
          <a:off x="1187624" y="1844824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3815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404664"/>
            <a:ext cx="5688632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Сравнительный результат на начало и конец года</a:t>
            </a:r>
            <a:endParaRPr lang="ru-RU" dirty="0"/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085726088"/>
              </p:ext>
            </p:extLst>
          </p:nvPr>
        </p:nvGraphicFramePr>
        <p:xfrm>
          <a:off x="1043608" y="1628800"/>
          <a:ext cx="7920880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6881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7504" y="404664"/>
            <a:ext cx="7056784" cy="5721499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b="1" dirty="0" smtClean="0"/>
              <a:t>В результате работы по театрализованной деятельности:</a:t>
            </a:r>
          </a:p>
          <a:p>
            <a:r>
              <a:rPr lang="ru-RU" dirty="0" smtClean="0"/>
              <a:t>дети </a:t>
            </a:r>
            <a:r>
              <a:rPr lang="ru-RU" dirty="0" smtClean="0"/>
              <a:t>стали четко</a:t>
            </a:r>
            <a:r>
              <a:rPr lang="ru-RU" dirty="0"/>
              <a:t>, правильно произносить </a:t>
            </a:r>
            <a:r>
              <a:rPr lang="ru-RU" dirty="0" smtClean="0"/>
              <a:t>текст</a:t>
            </a:r>
            <a:r>
              <a:rPr lang="ru-RU" dirty="0"/>
              <a:t>, улучшилась дикция, обогатился пассивный и </a:t>
            </a:r>
            <a:r>
              <a:rPr lang="ru-RU" dirty="0" smtClean="0"/>
              <a:t>активный словарь; </a:t>
            </a:r>
          </a:p>
          <a:p>
            <a:r>
              <a:rPr lang="ru-RU" dirty="0"/>
              <a:t>улучшился грамматический строй </a:t>
            </a:r>
            <a:r>
              <a:rPr lang="ru-RU" dirty="0" smtClean="0"/>
              <a:t>речи;</a:t>
            </a:r>
          </a:p>
          <a:p>
            <a:r>
              <a:rPr lang="ru-RU" dirty="0"/>
              <a:t>появилось умение пользоваться интонациями, выражающими разнообразные эмоциональные </a:t>
            </a:r>
            <a:r>
              <a:rPr lang="ru-RU" dirty="0" smtClean="0"/>
              <a:t>состояния;</a:t>
            </a:r>
          </a:p>
          <a:p>
            <a:r>
              <a:rPr lang="ru-RU" dirty="0" smtClean="0"/>
              <a:t>дети </a:t>
            </a:r>
            <a:r>
              <a:rPr lang="ru-RU" dirty="0"/>
              <a:t>значительно увереннее, </a:t>
            </a:r>
            <a:r>
              <a:rPr lang="ru-RU" dirty="0" err="1"/>
              <a:t>раскованнее</a:t>
            </a:r>
            <a:r>
              <a:rPr lang="ru-RU" dirty="0"/>
              <a:t> стали вести себя в ходе постановок, умеют ожидать своего выхода, внимательно следят за ходом спектакля. 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739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1484784"/>
            <a:ext cx="4968552" cy="1584176"/>
          </a:xfrm>
        </p:spPr>
        <p:txBody>
          <a:bodyPr>
            <a:noAutofit/>
          </a:bodyPr>
          <a:lstStyle/>
          <a:p>
            <a:r>
              <a:rPr lang="ru-RU" sz="9600" dirty="0" smtClean="0"/>
              <a:t>Спасибо за внимание!</a:t>
            </a:r>
            <a:endParaRPr lang="ru-RU" sz="9600" dirty="0"/>
          </a:p>
        </p:txBody>
      </p:sp>
      <p:pic>
        <p:nvPicPr>
          <p:cNvPr id="1030" name="Picture 6" descr="http://liubavyshka.ru/_ph/131/2/238248915.gif?145888067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356103"/>
            <a:ext cx="3240360" cy="202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404663"/>
            <a:ext cx="4176464" cy="1080121"/>
          </a:xfrm>
        </p:spPr>
        <p:txBody>
          <a:bodyPr>
            <a:noAutofit/>
          </a:bodyPr>
          <a:lstStyle/>
          <a:p>
            <a:pPr algn="l"/>
            <a:r>
              <a:rPr lang="ru-RU" sz="8800" b="0" dirty="0" smtClean="0"/>
              <a:t>Цель:</a:t>
            </a:r>
            <a:endParaRPr lang="ru-RU" sz="8800" b="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31640" y="1772816"/>
            <a:ext cx="7524328" cy="46805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400" dirty="0"/>
              <a:t>показать роль театрализованной деятельности в развитии речи детей старшего дошкольного возраста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260648"/>
            <a:ext cx="4176464" cy="1225625"/>
          </a:xfrm>
        </p:spPr>
        <p:txBody>
          <a:bodyPr>
            <a:noAutofit/>
          </a:bodyPr>
          <a:lstStyle/>
          <a:p>
            <a:r>
              <a:rPr lang="ru-RU" sz="8800" b="0" dirty="0"/>
              <a:t>Задачи</a:t>
            </a:r>
            <a:r>
              <a:rPr lang="ru-RU" sz="8800" dirty="0"/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7664" y="1600200"/>
            <a:ext cx="7139136" cy="4853136"/>
          </a:xfrm>
        </p:spPr>
        <p:txBody>
          <a:bodyPr>
            <a:normAutofit fontScale="55000" lnSpcReduction="20000"/>
          </a:bodyPr>
          <a:lstStyle/>
          <a:p>
            <a:r>
              <a:rPr lang="ru-RU" sz="4400" dirty="0"/>
              <a:t>- изучить и проанализировать методическую литературу по данной теме;</a:t>
            </a:r>
          </a:p>
          <a:p>
            <a:pPr lvl="0"/>
            <a:r>
              <a:rPr lang="ru-RU" sz="4400" dirty="0"/>
              <a:t>- </a:t>
            </a:r>
            <a:r>
              <a:rPr lang="ru-RU" sz="4400" dirty="0" smtClean="0"/>
              <a:t>выявить </a:t>
            </a:r>
            <a:r>
              <a:rPr lang="ru-RU" sz="4400" dirty="0"/>
              <a:t>уровень развития речи </a:t>
            </a:r>
            <a:r>
              <a:rPr lang="ru-RU" sz="4400" dirty="0" smtClean="0"/>
              <a:t>детей; </a:t>
            </a:r>
            <a:endParaRPr lang="ru-RU" sz="4400" dirty="0"/>
          </a:p>
          <a:p>
            <a:r>
              <a:rPr lang="ru-RU" sz="4400" dirty="0"/>
              <a:t>- приобщить детей к театральному искусству (знакомство с историей театра, видами, профессиями);</a:t>
            </a:r>
          </a:p>
          <a:p>
            <a:r>
              <a:rPr lang="ru-RU" sz="4400" dirty="0"/>
              <a:t>- создать условия для театрализованной деятельности детей посредством обогащения предметно-развивающей среды;</a:t>
            </a:r>
          </a:p>
          <a:p>
            <a:r>
              <a:rPr lang="ru-RU" sz="4400" dirty="0"/>
              <a:t>- формировать диалогическую и монологическую речь  детей через театрализованную деятельность </a:t>
            </a:r>
          </a:p>
          <a:p>
            <a:r>
              <a:rPr lang="ru-RU" sz="4400" dirty="0"/>
              <a:t>- совершенствовать</a:t>
            </a:r>
            <a:r>
              <a:rPr lang="ru-RU" sz="4400" dirty="0">
                <a:solidFill>
                  <a:srgbClr val="FF0000"/>
                </a:solidFill>
              </a:rPr>
              <a:t> </a:t>
            </a:r>
            <a:r>
              <a:rPr lang="ru-RU" sz="4400" dirty="0"/>
              <a:t>выразительные средства общения: словесные (регулирование темпа, громкости, произнесения, интонации) и невербальные (мимика, пантомимика, позы, жесты)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385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6419056" cy="1368152"/>
          </a:xfrm>
        </p:spPr>
        <p:txBody>
          <a:bodyPr>
            <a:noAutofit/>
          </a:bodyPr>
          <a:lstStyle/>
          <a:p>
            <a:r>
              <a:rPr lang="ru-RU" sz="4800" dirty="0" smtClean="0"/>
              <a:t>Предполагаемые результаты</a:t>
            </a:r>
            <a:endParaRPr lang="ru-RU" sz="48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7544" y="2276872"/>
            <a:ext cx="7211144" cy="3951288"/>
          </a:xfrm>
        </p:spPr>
        <p:txBody>
          <a:bodyPr/>
          <a:lstStyle/>
          <a:p>
            <a:r>
              <a:rPr lang="ru-RU" dirty="0" smtClean="0"/>
              <a:t>Проанализирована методическая литература по данной теме;</a:t>
            </a:r>
          </a:p>
          <a:p>
            <a:r>
              <a:rPr lang="ru-RU" dirty="0" smtClean="0"/>
              <a:t>Выявлен уровень развития речи детей старшего дошкольного возраста по методике М.А</a:t>
            </a:r>
            <a:r>
              <a:rPr lang="ru-RU" dirty="0"/>
              <a:t>. Васильевой, Т.С. Комаровой, В.В. </a:t>
            </a:r>
            <a:r>
              <a:rPr lang="ru-RU" dirty="0" smtClean="0"/>
              <a:t>Гербовой;</a:t>
            </a:r>
          </a:p>
          <a:p>
            <a:r>
              <a:rPr lang="ru-RU" dirty="0" smtClean="0"/>
              <a:t>Дети приобщены к театральному искусству;</a:t>
            </a:r>
          </a:p>
          <a:p>
            <a:r>
              <a:rPr lang="ru-RU" dirty="0" smtClean="0"/>
              <a:t>Обогащена предметно-развивающая среда;</a:t>
            </a:r>
          </a:p>
          <a:p>
            <a:r>
              <a:rPr lang="ru-RU" dirty="0" smtClean="0"/>
              <a:t>Сформирована диалогическая и монологическая речь;</a:t>
            </a:r>
          </a:p>
          <a:p>
            <a:r>
              <a:rPr lang="ru-RU" dirty="0" smtClean="0"/>
              <a:t>Усовершенствованы выразительные средства общения.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792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627504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</a:t>
            </a:r>
            <a:r>
              <a:rPr lang="ru-RU" dirty="0" smtClean="0"/>
              <a:t> этап</a:t>
            </a:r>
            <a:br>
              <a:rPr lang="ru-RU" dirty="0" smtClean="0"/>
            </a:br>
            <a:r>
              <a:rPr lang="ru-RU" dirty="0" smtClean="0"/>
              <a:t>Подготовительный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57200" y="1700808"/>
            <a:ext cx="7499176" cy="4425355"/>
          </a:xfrm>
        </p:spPr>
        <p:txBody>
          <a:bodyPr/>
          <a:lstStyle/>
          <a:p>
            <a:r>
              <a:rPr lang="ru-RU" dirty="0" smtClean="0"/>
              <a:t>Изучение методической литературы</a:t>
            </a:r>
          </a:p>
          <a:p>
            <a:r>
              <a:rPr lang="ru-RU" dirty="0"/>
              <a:t>П</a:t>
            </a:r>
            <a:r>
              <a:rPr lang="ru-RU" dirty="0" smtClean="0"/>
              <a:t>оиск </a:t>
            </a:r>
            <a:r>
              <a:rPr lang="ru-RU" dirty="0"/>
              <a:t>интересных форм совместной деятельности с детьми и </a:t>
            </a:r>
            <a:r>
              <a:rPr lang="ru-RU" dirty="0" smtClean="0"/>
              <a:t>родителями</a:t>
            </a:r>
          </a:p>
          <a:p>
            <a:r>
              <a:rPr lang="ru-RU" dirty="0"/>
              <a:t>С</a:t>
            </a:r>
            <a:r>
              <a:rPr lang="ru-RU" dirty="0" smtClean="0"/>
              <a:t>оставление </a:t>
            </a:r>
            <a:r>
              <a:rPr lang="ru-RU" dirty="0"/>
              <a:t>плана работы на </a:t>
            </a:r>
            <a:r>
              <a:rPr lang="ru-RU" dirty="0" smtClean="0"/>
              <a:t>год</a:t>
            </a:r>
          </a:p>
          <a:p>
            <a:r>
              <a:rPr lang="ru-RU" dirty="0"/>
              <a:t>А</a:t>
            </a:r>
            <a:r>
              <a:rPr lang="ru-RU" dirty="0" smtClean="0"/>
              <a:t>нкетирование родителей</a:t>
            </a:r>
          </a:p>
          <a:p>
            <a:r>
              <a:rPr lang="ru-RU" dirty="0">
                <a:hlinkClick r:id="rId2" action="ppaction://hlinksldjump"/>
              </a:rPr>
              <a:t>О</a:t>
            </a:r>
            <a:r>
              <a:rPr lang="ru-RU" dirty="0" smtClean="0">
                <a:hlinkClick r:id="rId2" action="ppaction://hlinksldjump"/>
              </a:rPr>
              <a:t>бследование речи детей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188640"/>
            <a:ext cx="5544616" cy="1143000"/>
          </a:xfrm>
        </p:spPr>
        <p:txBody>
          <a:bodyPr>
            <a:noAutofit/>
          </a:bodyPr>
          <a:lstStyle/>
          <a:p>
            <a:pPr algn="l"/>
            <a:r>
              <a:rPr lang="ru-RU" sz="3600" dirty="0">
                <a:cs typeface="Times New Roman" pitchFamily="18" charset="0"/>
              </a:rPr>
              <a:t>Результаты диагностики </a:t>
            </a:r>
            <a:r>
              <a:rPr lang="ru-RU" sz="3600" dirty="0" smtClean="0">
                <a:cs typeface="Times New Roman" pitchFamily="18" charset="0"/>
              </a:rPr>
              <a:t/>
            </a:r>
            <a:br>
              <a:rPr lang="ru-RU" sz="3600" dirty="0" smtClean="0">
                <a:cs typeface="Times New Roman" pitchFamily="18" charset="0"/>
              </a:rPr>
            </a:br>
            <a:r>
              <a:rPr lang="ru-RU" sz="3600" dirty="0" smtClean="0">
                <a:cs typeface="Times New Roman" pitchFamily="18" charset="0"/>
              </a:rPr>
              <a:t>в </a:t>
            </a:r>
            <a:r>
              <a:rPr lang="ru-RU" sz="3600" dirty="0">
                <a:cs typeface="Times New Roman" pitchFamily="18" charset="0"/>
              </a:rPr>
              <a:t>начале учебного </a:t>
            </a:r>
            <a:r>
              <a:rPr lang="ru-RU" sz="3600" dirty="0" smtClean="0">
                <a:cs typeface="Times New Roman" pitchFamily="18" charset="0"/>
              </a:rPr>
              <a:t>2015 </a:t>
            </a:r>
            <a:r>
              <a:rPr lang="ru-RU" sz="3600" dirty="0">
                <a:cs typeface="Times New Roman" pitchFamily="18" charset="0"/>
              </a:rPr>
              <a:t>года</a:t>
            </a:r>
            <a:endParaRPr lang="ru-RU" sz="3600" dirty="0"/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707814088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7824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188640"/>
            <a:ext cx="5328592" cy="93610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II</a:t>
            </a:r>
            <a:r>
              <a:rPr lang="ru-RU" dirty="0" smtClean="0"/>
              <a:t> этап</a:t>
            </a:r>
            <a:br>
              <a:rPr lang="ru-RU" dirty="0" smtClean="0"/>
            </a:br>
            <a:r>
              <a:rPr lang="ru-RU" dirty="0" smtClean="0"/>
              <a:t>Проектировочная работа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59632" y="1196752"/>
            <a:ext cx="7272808" cy="4886003"/>
          </a:xfrm>
        </p:spPr>
        <p:txBody>
          <a:bodyPr/>
          <a:lstStyle/>
          <a:p>
            <a:r>
              <a:rPr lang="ru-RU" dirty="0" smtClean="0"/>
              <a:t>Пополнила театрализованный уголок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</p:txBody>
      </p:sp>
      <p:pic>
        <p:nvPicPr>
          <p:cNvPr id="5" name="Рисунок 4" descr="C:\Users\123\Desktop\Развивающая среда 2015\SDC1244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660365"/>
            <a:ext cx="315274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123\Desktop\Развивающая среда 2015\SDC1245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99" y="1703227"/>
            <a:ext cx="2736281" cy="2074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123\Desktop\Развивающая среда 2015\SDC1248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4030488"/>
            <a:ext cx="2343150" cy="2132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123\Desktop\Развивающая среда 2015\SDC1247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5650" y="4401244"/>
            <a:ext cx="252666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Пользователь\Desktop\SDC1249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065" y="1660365"/>
            <a:ext cx="2000250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Пользователь\Desktop\SDC1249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885346"/>
            <a:ext cx="3127468" cy="24416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502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71600" y="919572"/>
            <a:ext cx="6490716" cy="3146648"/>
          </a:xfrm>
        </p:spPr>
        <p:txBody>
          <a:bodyPr/>
          <a:lstStyle/>
          <a:p>
            <a:r>
              <a:rPr lang="ru-RU" dirty="0">
                <a:hlinkClick r:id="rId2" action="ppaction://hlinkfile"/>
              </a:rPr>
              <a:t>Картотека речевых игр</a:t>
            </a:r>
            <a:r>
              <a:rPr lang="ru-RU" dirty="0"/>
              <a:t>, </a:t>
            </a:r>
            <a:r>
              <a:rPr lang="ru-RU" dirty="0">
                <a:hlinkClick r:id="rId3" action="ppaction://hlinkfile"/>
              </a:rPr>
              <a:t>дыхательных гимнастик</a:t>
            </a:r>
            <a:r>
              <a:rPr lang="ru-RU" dirty="0"/>
              <a:t>, </a:t>
            </a:r>
            <a:r>
              <a:rPr lang="ru-RU" dirty="0" smtClean="0">
                <a:hlinkClick r:id="rId4" action="ppaction://hlinkfile"/>
              </a:rPr>
              <a:t>игр-драматизаций</a:t>
            </a:r>
            <a:endParaRPr lang="ru-RU" dirty="0"/>
          </a:p>
          <a:p>
            <a:r>
              <a:rPr lang="ru-RU" dirty="0">
                <a:hlinkClick r:id="rId5" action="ppaction://hlinkfile"/>
              </a:rPr>
              <a:t>Картотека </a:t>
            </a:r>
            <a:r>
              <a:rPr lang="ru-RU" dirty="0" err="1" smtClean="0">
                <a:hlinkClick r:id="rId5" action="ppaction://hlinkfile"/>
              </a:rPr>
              <a:t>чистоговорок</a:t>
            </a:r>
            <a:endParaRPr lang="ru-RU" dirty="0" smtClean="0"/>
          </a:p>
          <a:p>
            <a:r>
              <a:rPr lang="ru-RU" dirty="0" smtClean="0">
                <a:hlinkClick r:id="rId6" action="ppaction://hlinkfile"/>
              </a:rPr>
              <a:t>Беседа «Что такое театр»</a:t>
            </a:r>
            <a:endParaRPr lang="ru-RU" dirty="0" smtClean="0"/>
          </a:p>
          <a:p>
            <a:r>
              <a:rPr lang="ru-RU" dirty="0" smtClean="0">
                <a:hlinkClick r:id="rId7" action="ppaction://hlinkfile"/>
              </a:rPr>
              <a:t>Беседа «Театральные профессии»</a:t>
            </a:r>
            <a:endParaRPr lang="ru-RU" dirty="0" smtClean="0"/>
          </a:p>
          <a:p>
            <a:r>
              <a:rPr lang="ru-RU" dirty="0" smtClean="0">
                <a:hlinkClick r:id="rId8" action="ppaction://hlinkpres?slideindex=1&amp;slidetitle="/>
              </a:rPr>
              <a:t>Презентация «Виды театров»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 descr="C:\Users\Пользователь\Desktop\ира\IMG_127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861048"/>
            <a:ext cx="4429523" cy="272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esktop\ира\IMG_128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324" y="2492896"/>
            <a:ext cx="2896016" cy="359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20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6131024" cy="922114"/>
          </a:xfrm>
        </p:spPr>
        <p:txBody>
          <a:bodyPr>
            <a:noAutofit/>
          </a:bodyPr>
          <a:lstStyle/>
          <a:p>
            <a:r>
              <a:rPr lang="ru-RU" sz="3200" dirty="0"/>
              <a:t>Театрализованное представление «Развеселый Колобок»</a:t>
            </a:r>
            <a:br>
              <a:rPr lang="ru-RU" sz="3200" dirty="0"/>
            </a:br>
            <a:endParaRPr lang="ru-RU" sz="3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735" y="1211707"/>
            <a:ext cx="3333539" cy="2500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C:\Users\Пользователь\Desktop\Самообразование 2015-2016 год\25.11.2015\SDC125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24" y="3934269"/>
            <a:ext cx="3246456" cy="2683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Пользователь\Desktop\Самообразование 2015-2016 год\25.11.2015\SDC1250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861048"/>
            <a:ext cx="3773170" cy="2830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/>
          <p:nvPr/>
        </p:nvPicPr>
        <p:blipFill>
          <a:blip r:embed="rId5"/>
          <a:stretch>
            <a:fillRect/>
          </a:stretch>
        </p:blipFill>
        <p:spPr>
          <a:xfrm>
            <a:off x="152564" y="1211707"/>
            <a:ext cx="3432175" cy="257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55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атральный 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Театральный 2</Template>
  <TotalTime>1052</TotalTime>
  <Words>327</Words>
  <Application>Microsoft Office PowerPoint</Application>
  <PresentationFormat>Экран (4:3)</PresentationFormat>
  <Paragraphs>60</Paragraphs>
  <Slides>16</Slides>
  <Notes>0</Notes>
  <HiddenSlides>2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Театральный 2</vt:lpstr>
      <vt:lpstr>Роль театрализованной  деятельности в развитии речи детей старшего дошкольного возраста</vt:lpstr>
      <vt:lpstr>Цель:</vt:lpstr>
      <vt:lpstr>Задачи:</vt:lpstr>
      <vt:lpstr>Предполагаемые результаты</vt:lpstr>
      <vt:lpstr>I этап Подготовительный</vt:lpstr>
      <vt:lpstr>Результаты диагностики  в начале учебного 2015 года</vt:lpstr>
      <vt:lpstr>II этап Проектировочная работа</vt:lpstr>
      <vt:lpstr>Презентация PowerPoint</vt:lpstr>
      <vt:lpstr>Театрализованное представление «Развеселый Колобок» </vt:lpstr>
      <vt:lpstr>Театрализованное представление «Муха-Цокотуха» </vt:lpstr>
      <vt:lpstr>Работа с родителями</vt:lpstr>
      <vt:lpstr>III этап Заключительный</vt:lpstr>
      <vt:lpstr>Результаты диагностики  в конце учебного 2016 года</vt:lpstr>
      <vt:lpstr>Сравнительный результат на начало и конец года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51</cp:revision>
  <dcterms:created xsi:type="dcterms:W3CDTF">2014-04-17T14:39:24Z</dcterms:created>
  <dcterms:modified xsi:type="dcterms:W3CDTF">2016-06-16T10:01:53Z</dcterms:modified>
</cp:coreProperties>
</file>