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1" r:id="rId4"/>
    <p:sldId id="267" r:id="rId5"/>
    <p:sldId id="269" r:id="rId6"/>
    <p:sldId id="271" r:id="rId7"/>
    <p:sldId id="297" r:id="rId8"/>
    <p:sldId id="273" r:id="rId9"/>
    <p:sldId id="277" r:id="rId10"/>
    <p:sldId id="279" r:id="rId11"/>
    <p:sldId id="281" r:id="rId12"/>
    <p:sldId id="283" r:id="rId13"/>
    <p:sldId id="295" r:id="rId14"/>
    <p:sldId id="285" r:id="rId15"/>
    <p:sldId id="293" r:id="rId16"/>
    <p:sldId id="29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68F7-8218-4E5F-AB5C-DF976201E926}" type="datetimeFigureOut">
              <a:rPr lang="ru-RU" smtClean="0"/>
              <a:pPr/>
              <a:t>09.10.2009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520E6-54B9-45F0-9AFD-B5169FD931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73843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68F7-8218-4E5F-AB5C-DF976201E926}" type="datetimeFigureOut">
              <a:rPr lang="ru-RU" smtClean="0"/>
              <a:pPr/>
              <a:t>09.10.2009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520E6-54B9-45F0-9AFD-B5169FD931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38006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68F7-8218-4E5F-AB5C-DF976201E926}" type="datetimeFigureOut">
              <a:rPr lang="ru-RU" smtClean="0"/>
              <a:pPr/>
              <a:t>09.10.2009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520E6-54B9-45F0-9AFD-B5169FD931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122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918075" y="40767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3E25E-19A0-4D6D-A77C-957D453375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44444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68F7-8218-4E5F-AB5C-DF976201E926}" type="datetimeFigureOut">
              <a:rPr lang="ru-RU" smtClean="0"/>
              <a:pPr/>
              <a:t>09.10.2009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520E6-54B9-45F0-9AFD-B5169FD931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55042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68F7-8218-4E5F-AB5C-DF976201E926}" type="datetimeFigureOut">
              <a:rPr lang="ru-RU" smtClean="0"/>
              <a:pPr/>
              <a:t>09.10.2009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520E6-54B9-45F0-9AFD-B5169FD931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18888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68F7-8218-4E5F-AB5C-DF976201E926}" type="datetimeFigureOut">
              <a:rPr lang="ru-RU" smtClean="0"/>
              <a:pPr/>
              <a:t>09.10.2009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520E6-54B9-45F0-9AFD-B5169FD931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2509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68F7-8218-4E5F-AB5C-DF976201E926}" type="datetimeFigureOut">
              <a:rPr lang="ru-RU" smtClean="0"/>
              <a:pPr/>
              <a:t>09.10.2009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520E6-54B9-45F0-9AFD-B5169FD931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16184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68F7-8218-4E5F-AB5C-DF976201E926}" type="datetimeFigureOut">
              <a:rPr lang="ru-RU" smtClean="0"/>
              <a:pPr/>
              <a:t>09.10.2009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520E6-54B9-45F0-9AFD-B5169FD931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66657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68F7-8218-4E5F-AB5C-DF976201E926}" type="datetimeFigureOut">
              <a:rPr lang="ru-RU" smtClean="0"/>
              <a:pPr/>
              <a:t>09.10.2009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520E6-54B9-45F0-9AFD-B5169FD931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0779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68F7-8218-4E5F-AB5C-DF976201E926}" type="datetimeFigureOut">
              <a:rPr lang="ru-RU" smtClean="0"/>
              <a:pPr/>
              <a:t>09.10.2009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520E6-54B9-45F0-9AFD-B5169FD931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48378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68F7-8218-4E5F-AB5C-DF976201E926}" type="datetimeFigureOut">
              <a:rPr lang="ru-RU" smtClean="0"/>
              <a:pPr/>
              <a:t>09.10.2009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520E6-54B9-45F0-9AFD-B5169FD931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56613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668F7-8218-4E5F-AB5C-DF976201E926}" type="datetimeFigureOut">
              <a:rPr lang="ru-RU" smtClean="0"/>
              <a:pPr/>
              <a:t>09.10.2009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520E6-54B9-45F0-9AFD-B5169FD931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01103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"/>
            <a:ext cx="8208912" cy="1000107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«Пальчиковые игры и их влияние на развитие речи детей раннего возраста»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57683" y="5968324"/>
            <a:ext cx="4282635" cy="8896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 descr="C:\Documents and Settings\User\Рабочий стол\Все фото\SAM_240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071546"/>
            <a:ext cx="8001056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112379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85728"/>
            <a:ext cx="4474840" cy="70487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Сжимание – разжимание кулачков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675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34144" y="1412776"/>
            <a:ext cx="4232275" cy="4652744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endParaRPr lang="ru-RU" sz="18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ru-RU" sz="1800" b="1" dirty="0"/>
          </a:p>
          <a:p>
            <a:pPr eaLnBrk="1" hangingPunct="1">
              <a:buFont typeface="Wingdings" pitchFamily="2" charset="2"/>
              <a:buNone/>
              <a:defRPr/>
            </a:pPr>
            <a:endParaRPr lang="ru-RU" sz="18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«Лягушки»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Две весёлые лягушки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Ни минуты не сидят.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Ловко прыгают подружки,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Только брызги вверх летят.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18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ru-RU" sz="18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ru-RU" sz="18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ru-RU" sz="18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ru-RU" sz="18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ru-RU" sz="18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ru-RU" sz="1800" b="1" dirty="0" smtClean="0"/>
          </a:p>
        </p:txBody>
      </p:sp>
      <p:pic>
        <p:nvPicPr>
          <p:cNvPr id="9" name="Рисунок 8" descr="C:\Users\Пользователь\Desktop\для самообразования ранний возраст\SAM_232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249"/>
          <a:stretch/>
        </p:blipFill>
        <p:spPr bwMode="auto">
          <a:xfrm>
            <a:off x="4932040" y="193367"/>
            <a:ext cx="3948724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Пользователь\Desktop\для самообразования ранний возраст\SAM_232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715" t="4319" r="22167"/>
          <a:stretch/>
        </p:blipFill>
        <p:spPr bwMode="auto">
          <a:xfrm>
            <a:off x="4932040" y="3645024"/>
            <a:ext cx="3948724" cy="3212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356845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20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000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2000"/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000"/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04800"/>
            <a:ext cx="8686800" cy="76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Сгибание – разгибание  пальцев </a:t>
            </a:r>
            <a:br>
              <a:rPr lang="ru-RU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3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283488" y="1790223"/>
            <a:ext cx="4613275" cy="4917281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endParaRPr lang="ru-RU" sz="2400" dirty="0"/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«Пальчики»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Наши пальчики попляшут –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вот они, вот они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кулачки мы пальцы спрячем –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кулачки, в кулачки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ru-RU" sz="1800" dirty="0" smtClean="0"/>
          </a:p>
          <a:p>
            <a:pPr eaLnBrk="1" hangingPunct="1">
              <a:defRPr/>
            </a:pPr>
            <a:endParaRPr lang="ru-RU" sz="1800" dirty="0" smtClean="0"/>
          </a:p>
        </p:txBody>
      </p:sp>
      <p:pic>
        <p:nvPicPr>
          <p:cNvPr id="8" name="Рисунок 7"/>
          <p:cNvPicPr/>
          <p:nvPr/>
        </p:nvPicPr>
        <p:blipFill rotWithShape="1">
          <a:blip r:embed="rId2" cstate="print"/>
          <a:srcRect t="11822" r="11854"/>
          <a:stretch/>
        </p:blipFill>
        <p:spPr>
          <a:xfrm>
            <a:off x="4929190" y="1000108"/>
            <a:ext cx="3929090" cy="56436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822319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57166"/>
            <a:ext cx="8385175" cy="571504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Упражнение для кончиков пальцев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1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677357" y="1471724"/>
            <a:ext cx="3323139" cy="5043264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«Человечки»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Смешные человечки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Бежали мимо речки.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ямку бух!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1800" b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1800" b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1800" b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1800" b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1800" b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800" b="1" dirty="0" smtClean="0"/>
              <a:t>«Зима»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Мы едем на лыжах,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Мы мчимся с горы,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Мы любим забавы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Холодной зимы.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1800" b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1800" b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1800" b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1800" b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1800" b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16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1400" dirty="0" smtClean="0"/>
          </a:p>
        </p:txBody>
      </p:sp>
      <p:pic>
        <p:nvPicPr>
          <p:cNvPr id="5" name="Рисунок 4" descr="C:\Documents and Settings\User\Рабочий стол\Все фото\SAM_2395.JPG"/>
          <p:cNvPicPr/>
          <p:nvPr/>
        </p:nvPicPr>
        <p:blipFill>
          <a:blip r:embed="rId2" cstate="print"/>
          <a:srcRect l="14545" r="25455"/>
          <a:stretch>
            <a:fillRect/>
          </a:stretch>
        </p:blipFill>
        <p:spPr bwMode="auto">
          <a:xfrm>
            <a:off x="5572132" y="3571852"/>
            <a:ext cx="2643206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User\Рабочий стол\Все фото\SAM_2394.JPG"/>
          <p:cNvPicPr/>
          <p:nvPr/>
        </p:nvPicPr>
        <p:blipFill>
          <a:blip r:embed="rId3" cstate="print"/>
          <a:srcRect l="22727" r="13636"/>
          <a:stretch>
            <a:fillRect/>
          </a:stretch>
        </p:blipFill>
        <p:spPr bwMode="auto">
          <a:xfrm>
            <a:off x="5357818" y="928670"/>
            <a:ext cx="292895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1680660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327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327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327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327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327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-142900"/>
            <a:ext cx="8385175" cy="143192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Сухой бассейн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C:\Documents and Settings\User\Рабочий стол\Все фото\SAM_238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357298"/>
            <a:ext cx="7358114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Самомассаж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7" descr="C:\Users\Пользователь\Desktop\для самообразования ранний возраст\SAM_2338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333" t="23419" r="9593"/>
          <a:stretch/>
        </p:blipFill>
        <p:spPr bwMode="auto">
          <a:xfrm>
            <a:off x="1331640" y="1268760"/>
            <a:ext cx="6840759" cy="55892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9359217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User\Рабочий стол\SAM_23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394472" cy="4525963"/>
          </a:xfrm>
          <a:prstGeom prst="rect">
            <a:avLst/>
          </a:prstGeom>
          <a:noFill/>
        </p:spPr>
      </p:pic>
      <p:pic>
        <p:nvPicPr>
          <p:cNvPr id="6" name="Рисунок 5" descr="C:\Documents and Settings\User\Рабочий стол\SAM_2360.JPG"/>
          <p:cNvPicPr/>
          <p:nvPr/>
        </p:nvPicPr>
        <p:blipFill>
          <a:blip r:embed="rId3" cstate="print"/>
          <a:srcRect l="24320" t="15440" r="7142" b="13535"/>
          <a:stretch>
            <a:fillRect/>
          </a:stretch>
        </p:blipFill>
        <p:spPr bwMode="auto">
          <a:xfrm>
            <a:off x="2714612" y="2285992"/>
            <a:ext cx="6429388" cy="45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C:\Users\Пользователь\Desktop\для самообразования ранний возраст\SAM_2337.JPG"/>
          <p:cNvPicPr>
            <a:picLocks noGrp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664" t="19885" r="6690"/>
          <a:stretch/>
        </p:blipFill>
        <p:spPr bwMode="auto">
          <a:xfrm>
            <a:off x="285720" y="1357298"/>
            <a:ext cx="8643998" cy="55007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1562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Oval 4"/>
          <p:cNvSpPr>
            <a:spLocks noChangeArrowheads="1"/>
          </p:cNvSpPr>
          <p:nvPr/>
        </p:nvSpPr>
        <p:spPr bwMode="auto">
          <a:xfrm>
            <a:off x="107504" y="620688"/>
            <a:ext cx="8928992" cy="5544616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50000">
                <a:schemeClr val="bg2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2700000" scaled="1"/>
            <a:tileRect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25378" y="1340768"/>
            <a:ext cx="7693244" cy="3816424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    «Ум ребёнка находится на                   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altLang="ru-RU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кончиках его пальцев».</a:t>
            </a:r>
          </a:p>
          <a:p>
            <a:pPr>
              <a:lnSpc>
                <a:spcPct val="80000"/>
              </a:lnSpc>
            </a:pPr>
            <a:r>
              <a:rPr lang="ru-RU" altLang="ru-RU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ru-RU" alt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В.А.Сухомлинский</a:t>
            </a:r>
            <a:endParaRPr lang="ru-RU" alt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altLang="ru-RU" b="1" dirty="0" smtClean="0">
                <a:solidFill>
                  <a:srgbClr val="009900"/>
                </a:solidFill>
                <a:effectLst/>
                <a:latin typeface="Times New Roman" pitchFamily="18" charset="0"/>
                <a:cs typeface="Times New Roman" pitchFamily="18" charset="0"/>
              </a:rPr>
              <a:t> «Движения руки всегда тесно связаны с речью и способствуют её развитию»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1" dirty="0" smtClean="0">
                <a:solidFill>
                  <a:srgbClr val="00990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ru-RU" altLang="ru-RU" b="1" dirty="0" err="1" smtClean="0">
                <a:solidFill>
                  <a:srgbClr val="009900"/>
                </a:solidFill>
                <a:effectLst/>
                <a:latin typeface="Times New Roman" pitchFamily="18" charset="0"/>
                <a:cs typeface="Times New Roman" pitchFamily="18" charset="0"/>
              </a:rPr>
              <a:t>В.М.Бехтерев</a:t>
            </a:r>
            <a:endParaRPr lang="ru-RU" altLang="ru-RU" b="1" dirty="0" smtClean="0">
              <a:solidFill>
                <a:srgbClr val="0099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82550"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«Пальцы помогают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говорить»</a:t>
            </a:r>
          </a:p>
          <a:p>
            <a:pPr marL="82550"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М.Монтессори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ru-RU" altLang="ru-RU" b="1" dirty="0" smtClean="0">
              <a:solidFill>
                <a:schemeClr val="accent2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29316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1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1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1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1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1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1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1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1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1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1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1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1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0" grpId="0" animBg="1"/>
      <p:bldP spid="10137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79510" y="377280"/>
            <a:ext cx="8784978" cy="6480720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Учёными была выявлена закономерность: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если развитие движений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пальцев соответствует возрасту,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то и речевое развитие находится в пределах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нормы и наоборот.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dirty="0" smtClean="0"/>
          </a:p>
        </p:txBody>
      </p:sp>
      <p:sp>
        <p:nvSpPr>
          <p:cNvPr id="112644" name="AutoShape 4"/>
          <p:cNvSpPr>
            <a:spLocks noChangeArrowheads="1"/>
          </p:cNvSpPr>
          <p:nvPr/>
        </p:nvSpPr>
        <p:spPr bwMode="auto">
          <a:xfrm rot="-382167">
            <a:off x="253916" y="3505200"/>
            <a:ext cx="1827213" cy="1443038"/>
          </a:xfrm>
          <a:prstGeom prst="curvedRightArrow">
            <a:avLst>
              <a:gd name="adj1" fmla="val 28231"/>
              <a:gd name="adj2" fmla="val 48231"/>
              <a:gd name="adj3" fmla="val 4220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112645" name="AutoShape 5"/>
          <p:cNvSpPr>
            <a:spLocks noChangeArrowheads="1"/>
          </p:cNvSpPr>
          <p:nvPr/>
        </p:nvSpPr>
        <p:spPr bwMode="auto">
          <a:xfrm>
            <a:off x="7092280" y="764704"/>
            <a:ext cx="1905000" cy="1600200"/>
          </a:xfrm>
          <a:prstGeom prst="curvedLeftArrow">
            <a:avLst>
              <a:gd name="adj1" fmla="val 20000"/>
              <a:gd name="adj2" fmla="val 40000"/>
              <a:gd name="adj3" fmla="val 3968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9633254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2000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2000"/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600" decel="100000"/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600" decel="100000"/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600" decel="100000"/>
                                        <p:tgtEl>
                                          <p:spTgt spid="112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112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112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112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4" grpId="0" animBg="1"/>
      <p:bldP spid="112644" grpId="1" animBg="1"/>
      <p:bldP spid="112645" grpId="0" animBg="1"/>
      <p:bldP spid="11264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28600"/>
            <a:ext cx="8385175" cy="10668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Пальчиковая   игры</a:t>
            </a:r>
          </a:p>
        </p:txBody>
      </p:sp>
      <p:sp>
        <p:nvSpPr>
          <p:cNvPr id="2765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81000" y="1752600"/>
            <a:ext cx="8305800" cy="47244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dirty="0" smtClean="0"/>
              <a:t>		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ru-RU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dirty="0" smtClean="0"/>
              <a:t>		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ru-RU" dirty="0" smtClean="0">
              <a:solidFill>
                <a:schemeClr val="tx2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ru-RU" dirty="0" smtClean="0">
              <a:solidFill>
                <a:schemeClr val="tx2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ru-RU" dirty="0">
              <a:solidFill>
                <a:schemeClr val="tx2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ru-RU" dirty="0" smtClean="0">
              <a:solidFill>
                <a:schemeClr val="tx2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Это открытие нашей народной педагогики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ru-RU" dirty="0" smtClean="0">
              <a:solidFill>
                <a:schemeClr val="tx2"/>
              </a:solidFill>
            </a:endParaRPr>
          </a:p>
        </p:txBody>
      </p:sp>
      <p:sp>
        <p:nvSpPr>
          <p:cNvPr id="27652" name="AutoShape 4"/>
          <p:cNvSpPr>
            <a:spLocks noChangeArrowheads="1"/>
          </p:cNvSpPr>
          <p:nvPr/>
        </p:nvSpPr>
        <p:spPr bwMode="auto">
          <a:xfrm>
            <a:off x="4229100" y="1844824"/>
            <a:ext cx="685800" cy="2209800"/>
          </a:xfrm>
          <a:prstGeom prst="downArrow">
            <a:avLst>
              <a:gd name="adj1" fmla="val 50000"/>
              <a:gd name="adj2" fmla="val 80556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1449">
            <a:off x="1008063" y="1846263"/>
            <a:ext cx="2300287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4254">
            <a:off x="6116638" y="2028825"/>
            <a:ext cx="2124075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879576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600" decel="100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600" decel="100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00" decel="100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1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  <p:bldP spid="276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381000" y="152400"/>
            <a:ext cx="8077200" cy="2844552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«Ладушки», «Сорока», «Этот пальчик» - первые игры, с которыми знакомится ребёнок. Они передаются из поколение в поколение не случайно – в них заложена вековая мудрость народа. Именно эти игры дают возможность устанавливать эмоциональный контакт между взрослым и ребёнком, развивать понимание обращённой речи, активизировать работу пальцев рук, что в свою очередь имеет важное значение для развития внимания, памяти, аналитического мышления,  зрительного и слухового восприятия, зрительно – моторной интеграции. В том  числе и речи, а в дальнейшем формированию письма.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73016"/>
            <a:ext cx="2493963" cy="30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015456"/>
            <a:ext cx="3022600" cy="2439988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35450"/>
            <a:ext cx="28479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863512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2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7125113" cy="92447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Игры-манипуляции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ользователь\Desktop\для самообразования ранний возраст\SAM_23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6912767" cy="5661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8298185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7154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Сюжетно-пальчиковые упражнения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Пользователь\Desktop\для самообразования ранний возраст\SAM_233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120" r="13943"/>
          <a:stretch/>
        </p:blipFill>
        <p:spPr bwMode="auto">
          <a:xfrm>
            <a:off x="1619672" y="1214422"/>
            <a:ext cx="6624736" cy="56435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2452894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9512" y="188641"/>
            <a:ext cx="8385175" cy="66859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851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4800" y="914400"/>
            <a:ext cx="4460875" cy="51816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«Коза»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Идет коза рогатая,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Идет коза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бодатая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Глазками хлоп-хлоп,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Ножками топ –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топ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Кто кашу не ест, молоко не пьет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Забодаю, забодаю!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«Зайка»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Скачет зайка косой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Под высокой сосной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Под другою сосной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Скачет зайка второй</a:t>
            </a:r>
          </a:p>
        </p:txBody>
      </p:sp>
      <p:pic>
        <p:nvPicPr>
          <p:cNvPr id="7" name="Рисунок 6"/>
          <p:cNvPicPr/>
          <p:nvPr/>
        </p:nvPicPr>
        <p:blipFill rotWithShape="1">
          <a:blip r:embed="rId2" cstate="print"/>
          <a:srcRect l="13989" t="13526"/>
          <a:stretch/>
        </p:blipFill>
        <p:spPr>
          <a:xfrm>
            <a:off x="4429124" y="857232"/>
            <a:ext cx="4214842" cy="50720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562098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78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78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78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78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788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788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788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788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788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788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788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788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788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788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788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788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788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788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788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788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788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788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788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788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58825" y="0"/>
            <a:ext cx="8385175" cy="8985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 smtClean="0"/>
          </a:p>
        </p:txBody>
      </p:sp>
      <p:sp>
        <p:nvSpPr>
          <p:cNvPr id="77827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0" y="1828800"/>
            <a:ext cx="4267200" cy="152400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buFont typeface="Wingdings" pitchFamily="2" charset="2"/>
              <a:buNone/>
              <a:defRPr/>
            </a:pPr>
            <a:endParaRPr lang="ru-RU" sz="20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ru-RU" sz="20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ru-RU" sz="20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ru-RU" sz="20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ru-RU" sz="20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000" b="1" dirty="0" smtClean="0"/>
              <a:t>.</a:t>
            </a:r>
          </a:p>
        </p:txBody>
      </p:sp>
      <p:sp>
        <p:nvSpPr>
          <p:cNvPr id="24582" name="Прямоугольник 11"/>
          <p:cNvSpPr>
            <a:spLocks noChangeArrowheads="1"/>
          </p:cNvSpPr>
          <p:nvPr/>
        </p:nvSpPr>
        <p:spPr bwMode="auto">
          <a:xfrm>
            <a:off x="4429124" y="4357694"/>
            <a:ext cx="41910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«Бабочка»</a:t>
            </a:r>
          </a:p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Бабочка-коробочка,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Улетай под облачко.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Там твои детки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На березовой ветке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28596" y="500042"/>
            <a:ext cx="40991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«Дом»</a:t>
            </a:r>
          </a:p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Молоточком мы стучим,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Дом построить мы хотим.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Строим мы высокий дом,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Будем жить мы в доме том.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Объект 10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436097" y="260648"/>
            <a:ext cx="3384375" cy="366365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" name="Рисунок 11"/>
          <p:cNvPicPr/>
          <p:nvPr/>
        </p:nvPicPr>
        <p:blipFill rotWithShape="1">
          <a:blip r:embed="rId3" cstate="print"/>
          <a:srcRect l="6733" t="5850" r="28016"/>
          <a:stretch/>
        </p:blipFill>
        <p:spPr>
          <a:xfrm>
            <a:off x="395536" y="2643182"/>
            <a:ext cx="3604960" cy="42148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238012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77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330</Words>
  <Application>Microsoft Office PowerPoint</Application>
  <PresentationFormat>Экран (4:3)</PresentationFormat>
  <Paragraphs>109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«Пальчиковые игры и их влияние на развитие речи детей раннего возраста»</vt:lpstr>
      <vt:lpstr>Слайд 2</vt:lpstr>
      <vt:lpstr>Слайд 3</vt:lpstr>
      <vt:lpstr>Пальчиковая   игры</vt:lpstr>
      <vt:lpstr>Слайд 5</vt:lpstr>
      <vt:lpstr>Игры-манипуляции</vt:lpstr>
      <vt:lpstr>Сюжетно-пальчиковые упражнения</vt:lpstr>
      <vt:lpstr> </vt:lpstr>
      <vt:lpstr> </vt:lpstr>
      <vt:lpstr>Сжимание – разжимание кулачков </vt:lpstr>
      <vt:lpstr>Сгибание – разгибание  пальцев  </vt:lpstr>
      <vt:lpstr>Упражнение для кончиков пальцев </vt:lpstr>
      <vt:lpstr>Сухой бассейн</vt:lpstr>
      <vt:lpstr>Самомассаж</vt:lpstr>
      <vt:lpstr>Слайд 15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«Пальчиковые игры и их влияние на развитие речи детей раннего возраста»</dc:title>
  <dc:creator>Пользователь</dc:creator>
  <cp:lastModifiedBy>User</cp:lastModifiedBy>
  <cp:revision>26</cp:revision>
  <dcterms:created xsi:type="dcterms:W3CDTF">2015-01-20T10:06:11Z</dcterms:created>
  <dcterms:modified xsi:type="dcterms:W3CDTF">2009-10-09T18:02:19Z</dcterms:modified>
</cp:coreProperties>
</file>